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a54ba3e7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a54ba3e7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a54ba3e73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a54ba3e73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a54ba3e73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a54ba3e73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a54ba3e73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a54ba3e73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a54ba3e73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a54ba3e73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a54ba3e73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a54ba3e73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a54ba3e73_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a54ba3e73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a54ba3e73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a54ba3e73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a54ba3e73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a54ba3e73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a54ba3e73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a54ba3e73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0fd5cd2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00fd5cd2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a54ba3e73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a54ba3e73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a54ba3e73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a54ba3e73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a54ba3e73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a54ba3e73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a54ba3e73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a54ba3e73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a54ba3e7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fa54ba3e7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a54ba3e73_2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fa54ba3e73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a54ba3e73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a54ba3e73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a54ba3e73_2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a54ba3e73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a54ba3e73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a54ba3e73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a54ba3e73_2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a54ba3e73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1037c2e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1037c2e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a54ba3e73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fa54ba3e73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112f2be5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112f2be5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112f2be5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112f2be5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112f2be5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112f2be5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112f2be5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112f2be5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a54ba3e7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a54ba3e7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a54ba3e73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a54ba3e73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31.jpg"/><Relationship Id="rId5" Type="http://schemas.openxmlformats.org/officeDocument/2006/relationships/image" Target="../media/image39.jpg"/><Relationship Id="rId6" Type="http://schemas.openxmlformats.org/officeDocument/2006/relationships/image" Target="../media/image34.jpg"/><Relationship Id="rId7" Type="http://schemas.openxmlformats.org/officeDocument/2006/relationships/image" Target="../media/image36.jpg"/><Relationship Id="rId8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Relationship Id="rId4" Type="http://schemas.openxmlformats.org/officeDocument/2006/relationships/image" Target="../media/image38.jpg"/><Relationship Id="rId5" Type="http://schemas.openxmlformats.org/officeDocument/2006/relationships/image" Target="../media/image41.jpg"/><Relationship Id="rId6" Type="http://schemas.openxmlformats.org/officeDocument/2006/relationships/image" Target="../media/image4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Relationship Id="rId4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37.jpg"/><Relationship Id="rId5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jpg"/><Relationship Id="rId4" Type="http://schemas.openxmlformats.org/officeDocument/2006/relationships/image" Target="../media/image4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Relationship Id="rId4" Type="http://schemas.openxmlformats.org/officeDocument/2006/relationships/image" Target="../media/image62.jpg"/><Relationship Id="rId5" Type="http://schemas.openxmlformats.org/officeDocument/2006/relationships/image" Target="../media/image5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jpg"/><Relationship Id="rId4" Type="http://schemas.openxmlformats.org/officeDocument/2006/relationships/image" Target="../media/image51.jpg"/><Relationship Id="rId5" Type="http://schemas.openxmlformats.org/officeDocument/2006/relationships/image" Target="../media/image6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g"/><Relationship Id="rId4" Type="http://schemas.openxmlformats.org/officeDocument/2006/relationships/image" Target="../media/image60.jpg"/><Relationship Id="rId5" Type="http://schemas.openxmlformats.org/officeDocument/2006/relationships/image" Target="../media/image5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g"/><Relationship Id="rId4" Type="http://schemas.openxmlformats.org/officeDocument/2006/relationships/image" Target="../media/image56.jpg"/><Relationship Id="rId5" Type="http://schemas.openxmlformats.org/officeDocument/2006/relationships/image" Target="../media/image61.jpg"/><Relationship Id="rId6" Type="http://schemas.openxmlformats.org/officeDocument/2006/relationships/image" Target="../media/image5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7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3.jpg"/><Relationship Id="rId6" Type="http://schemas.openxmlformats.org/officeDocument/2006/relationships/image" Target="../media/image7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8.jpg"/><Relationship Id="rId4" Type="http://schemas.openxmlformats.org/officeDocument/2006/relationships/image" Target="../media/image76.jpg"/><Relationship Id="rId5" Type="http://schemas.openxmlformats.org/officeDocument/2006/relationships/image" Target="../media/image7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jpg"/><Relationship Id="rId4" Type="http://schemas.openxmlformats.org/officeDocument/2006/relationships/image" Target="../media/image88.jpg"/><Relationship Id="rId5" Type="http://schemas.openxmlformats.org/officeDocument/2006/relationships/image" Target="../media/image8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jpg"/><Relationship Id="rId4" Type="http://schemas.openxmlformats.org/officeDocument/2006/relationships/image" Target="../media/image81.jpg"/><Relationship Id="rId5" Type="http://schemas.openxmlformats.org/officeDocument/2006/relationships/image" Target="../media/image8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jpg"/><Relationship Id="rId4" Type="http://schemas.openxmlformats.org/officeDocument/2006/relationships/image" Target="../media/image80.jpg"/><Relationship Id="rId5" Type="http://schemas.openxmlformats.org/officeDocument/2006/relationships/image" Target="../media/image8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4.jpg"/><Relationship Id="rId6" Type="http://schemas.openxmlformats.org/officeDocument/2006/relationships/image" Target="../media/image2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14.jpg"/><Relationship Id="rId5" Type="http://schemas.openxmlformats.org/officeDocument/2006/relationships/image" Target="../media/image32.jpg"/><Relationship Id="rId6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7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25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-606653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Публичный отчёт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 flipH="1">
            <a:off x="513278" y="1445942"/>
            <a:ext cx="85206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</a:rPr>
              <a:t>Центр по</a:t>
            </a:r>
            <a:r>
              <a:rPr lang="ru">
                <a:solidFill>
                  <a:srgbClr val="FF0000"/>
                </a:solidFill>
              </a:rPr>
              <a:t>мощи наркозависимым “Радуга” 2020г.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875" y="2153650"/>
            <a:ext cx="4408723" cy="26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017725"/>
            <a:ext cx="8520600" cy="10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0000"/>
                </a:solidFill>
              </a:rPr>
              <a:t>Групповые занятия: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15. Семинары с дьяконом Иоанном (Клименко): "Естественная трезвость", "Био-психо-социо-духовные составляющие зависимости";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16. "Шахматный клуб" (руководитель клуба - гроссмейстер, протоиерей храма Вознесения Господня Валерий Лапотко) ‐ занятия проводились 1-2 раза в месяц.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50" y="2677025"/>
            <a:ext cx="3166300" cy="19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925" y="2634926"/>
            <a:ext cx="3258250" cy="20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1575" y="2197925"/>
            <a:ext cx="2094881" cy="27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311700" y="1152475"/>
            <a:ext cx="85206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</a:rPr>
              <a:t>Групповые занятия: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17. "Рабочие часы" ‐ занятия проводились ежедневно и включали в себя благоустройство здания Центра и территории, работу в огороде и цветниках, помощь в изготовлении деталей иконостаса для храма Вознесения Господня, приготовление завтраков, обедов и ужинов для участников Программы, сбор урожая, посильную помощь в строительстве нового здания для Центра;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500" y="2501025"/>
            <a:ext cx="2203802" cy="129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9375" y="3639550"/>
            <a:ext cx="2374200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6525" y="3639550"/>
            <a:ext cx="2464451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8975" y="2446425"/>
            <a:ext cx="2464451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6550" y="2501023"/>
            <a:ext cx="2539249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2625" y="3709725"/>
            <a:ext cx="2263951" cy="134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251550" y="1142450"/>
            <a:ext cx="8520600" cy="12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0000"/>
                </a:solidFill>
              </a:rPr>
              <a:t>Групповые занятия: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18. Занятия спортом - ежедневно (занятия в спортивном зале МАУ "Спортивная школа N1" и Ледовом дворце г. Кимры из-за пандемии были прекращены, воспитанники Центра тренировались в спортзале Центра "Радуга", а также проводили занятия на открытом воздухе).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78875"/>
            <a:ext cx="2163676" cy="161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650" y="2255925"/>
            <a:ext cx="3256550" cy="18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275" y="2255925"/>
            <a:ext cx="2673024" cy="14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9400" y="3489175"/>
            <a:ext cx="2569298" cy="154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311700" y="1152475"/>
            <a:ext cx="8520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Индивидуальная психологическая работа: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Индивидуальные консультации с участниками Программы осуществлялись по запросу - ежедневно (3-4 в день).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625" y="2087400"/>
            <a:ext cx="3587425" cy="24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3975" y="2087400"/>
            <a:ext cx="3690163" cy="24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311700" y="1182550"/>
            <a:ext cx="8520600" cy="14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Культурная программа: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В 2020 году для воспитанников Центра было организовано 2 культурно-экскурсионных поездки по святым местам и одна поездка на теплоходе по Волге (исключительно Сообществом "Радуга") в посёлок Белый Городок Кимрского района: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✔1 поездка: продолжительность - 2 дня.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Маршрут: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 день: Кимры-Калязин-Углич-Тутаев-Толгский монастырь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2 день: Ярославль-Ростов Великий-Переславль-Залесский-Кимры.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✔2 поездка: продолжительность ‐ 1 день.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Маршрут: г. Сергиев Посад (Свято-Троицкая Сергиева Лавра).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3200" y="1995225"/>
            <a:ext cx="2169750" cy="295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01450"/>
            <a:ext cx="3270400" cy="18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5200" y="3017926"/>
            <a:ext cx="2845599" cy="16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✔3 поездка (на теплоходе по Волге): продолжительность - 1 день.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Маршрут: Кимры-Белый Городок-Кимры.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77575"/>
            <a:ext cx="4128824" cy="25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2725" y="3198400"/>
            <a:ext cx="3376876" cy="18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9750" y="1283375"/>
            <a:ext cx="3492623" cy="209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Обет трезвости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30 участников Программы приняли Обет трезвости.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00" y="1877575"/>
            <a:ext cx="4419901" cy="279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401" y="1877575"/>
            <a:ext cx="3998198" cy="265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311700" y="1152475"/>
            <a:ext cx="8520600" cy="13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Изменения в терапевтической Программе за 2020 год: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1. В Программу Центра добавилось занятие "Мастер-классы и лекции об истории искусства", которое проводит профессиональный художник-волонтер;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2. Упразднилось занятие "Театральный час";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3. Появились новые функции Терапевтического Сообщества: "Орнитолог" (уход за попугаями) и "Садовод" (помощь садоводу Валентине Степановне, которая занимается обустройством прихрамовой территории).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26650"/>
            <a:ext cx="2957773" cy="20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150" y="2997875"/>
            <a:ext cx="3046851" cy="202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4750" y="2526650"/>
            <a:ext cx="3046851" cy="207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Приобретения Центра в 2020 году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18" name="Google Shape;218;p30"/>
          <p:cNvSpPr txBox="1"/>
          <p:nvPr>
            <p:ph idx="1" type="body"/>
          </p:nvPr>
        </p:nvSpPr>
        <p:spPr>
          <a:xfrm>
            <a:off x="311700" y="11524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FF0000"/>
                </a:solidFill>
              </a:rPr>
              <a:t>Приобретения Центра в 2020 году: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Постройка погреба для хранения продуктов и консервации, приготовленной участниками Программы. Погреб для нужд Центра пожертвовали благотворители.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97475"/>
            <a:ext cx="3497174" cy="24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900" y="2780275"/>
            <a:ext cx="3296649" cy="208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949" y="2097475"/>
            <a:ext cx="2161651" cy="28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80000"/>
                </a:solidFill>
              </a:rPr>
              <a:t>Цели на 2021 год</a:t>
            </a:r>
            <a:endParaRPr b="1" sz="2700">
              <a:solidFill>
                <a:srgbClr val="980000"/>
              </a:solidFill>
            </a:endParaRPr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311700" y="1152475"/>
            <a:ext cx="8520600" cy="15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FF0000"/>
                </a:solidFill>
              </a:rPr>
              <a:t>Цели на 2021 год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1. Строительство нового здания для реабилитационного Центра на территории Храма Вознесения Господня, поскольку действующее здание не справляется с потоком желающих пройти реабилитацию.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2. Разработка социального проекта для помощи и доступной реабилитации от ПАВ для зависимых лиц, проживающих в г.Кимры и Тверской области. Участие в конкурсе проектов Фонда президентских грантов и в конкурсе на предоставление социальной субсидии НКО в Тверском регионе.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3. Обмен опытом реализации социальных проектов с другими социальными реабилитационными центрами на территории РФ.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49575"/>
            <a:ext cx="3224883" cy="214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408" y="2831925"/>
            <a:ext cx="3224883" cy="214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0" y="2697175"/>
            <a:ext cx="2837448" cy="191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Информация об организации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Реабилитационный центр "Радуга" – это центр помощи наркозависимым и людям, страдающим от алкоголизма и игромании. Центр находится в г. Кимры Тверской области.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2013 года мы помогаем зависимым и их семьям вернуться к трезвой и здоровой жизни!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175" y="1945100"/>
            <a:ext cx="5273851" cy="280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</p:txBody>
      </p:sp>
      <p:sp>
        <p:nvSpPr>
          <p:cNvPr id="236" name="Google Shape;236;p32"/>
          <p:cNvSpPr txBox="1"/>
          <p:nvPr>
            <p:ph idx="1" type="body"/>
          </p:nvPr>
        </p:nvSpPr>
        <p:spPr>
          <a:xfrm>
            <a:off x="311700" y="1152475"/>
            <a:ext cx="8520600" cy="4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Квасим капусту, солим огурцы, лепим пельмени и готовимся к Пасхе!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56675"/>
            <a:ext cx="2925676" cy="189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476" y="1756675"/>
            <a:ext cx="2149441" cy="323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975" y="3519225"/>
            <a:ext cx="2360207" cy="15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2316" y="1756675"/>
            <a:ext cx="3459283" cy="259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Музицируем и поем: от романсов до рок-баллад!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14175"/>
            <a:ext cx="3236500" cy="204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300" y="2889525"/>
            <a:ext cx="3126200" cy="204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7038" y="1944550"/>
            <a:ext cx="3569377" cy="225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4"/>
          <p:cNvSpPr txBox="1"/>
          <p:nvPr>
            <p:ph idx="1" type="body"/>
          </p:nvPr>
        </p:nvSpPr>
        <p:spPr>
          <a:xfrm>
            <a:off x="411975" y="1102325"/>
            <a:ext cx="85206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700">
                <a:solidFill>
                  <a:srgbClr val="000000"/>
                </a:solidFill>
              </a:rPr>
              <a:t>Учимся друг у другу чему-то новому….</a:t>
            </a:r>
            <a:endParaRPr b="1" sz="1700">
              <a:solidFill>
                <a:srgbClr val="000000"/>
              </a:solidFill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36525"/>
            <a:ext cx="3256550" cy="19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925" y="1531000"/>
            <a:ext cx="3528376" cy="20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9675" y="2927675"/>
            <a:ext cx="3256550" cy="208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Трудимся в Толгском монастыре г. Ярославля: ощущения непередаваемые!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002" y="1877575"/>
            <a:ext cx="4151366" cy="31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768" y="1877575"/>
            <a:ext cx="2018833" cy="269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775" y="1931388"/>
            <a:ext cx="2018824" cy="128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800" y="3314362"/>
            <a:ext cx="2168784" cy="162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311700" y="1152475"/>
            <a:ext cx="8520600" cy="7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Психологические тренинги с Хрулевой Натальей Валентиновной на свежем воздухе!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67000"/>
            <a:ext cx="3266575" cy="23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600" y="2989825"/>
            <a:ext cx="2966902" cy="1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6400" y="1867000"/>
            <a:ext cx="3266575" cy="230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700">
                <a:solidFill>
                  <a:srgbClr val="000000"/>
                </a:solidFill>
              </a:rPr>
              <a:t>Воскресная Божественная литургия в нашем храме Вознесения Господня</a:t>
            </a:r>
            <a:endParaRPr b="1" sz="1700">
              <a:solidFill>
                <a:srgbClr val="000000"/>
              </a:solidFill>
            </a:endParaRPr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150" y="1734550"/>
            <a:ext cx="4882826" cy="290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Летний терапевтический поход - не только песни под гитару, но и обязательные психологические занятия...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750" y="2987850"/>
            <a:ext cx="3318723" cy="18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75" y="1904975"/>
            <a:ext cx="3318723" cy="212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525" y="2265925"/>
            <a:ext cx="2857498" cy="20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9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700">
                <a:solidFill>
                  <a:srgbClr val="000000"/>
                </a:solidFill>
              </a:rPr>
              <a:t>День Победы!</a:t>
            </a:r>
            <a:endParaRPr b="1" sz="1700">
              <a:solidFill>
                <a:srgbClr val="000000"/>
              </a:solidFill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00" y="1657000"/>
            <a:ext cx="4688604" cy="31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175" y="932475"/>
            <a:ext cx="2887572" cy="19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529" y="3017876"/>
            <a:ext cx="2880865" cy="191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0"/>
          <p:cNvSpPr txBox="1"/>
          <p:nvPr>
            <p:ph idx="1" type="body"/>
          </p:nvPr>
        </p:nvSpPr>
        <p:spPr>
          <a:xfrm>
            <a:off x="311700" y="947250"/>
            <a:ext cx="8520600" cy="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Готовимся к Новому году!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09" name="Google Shape;3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25" y="1584150"/>
            <a:ext cx="4128826" cy="257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6175" y="656775"/>
            <a:ext cx="2705100" cy="22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9963" y="2982875"/>
            <a:ext cx="2637534" cy="19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Компания Яндекс присвоила нашему Центру статус “Хорошее место”!</a:t>
            </a:r>
            <a:endParaRPr/>
          </a:p>
        </p:txBody>
      </p:sp>
      <p:pic>
        <p:nvPicPr>
          <p:cNvPr id="318" name="Google Shape;3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999" y="1764650"/>
            <a:ext cx="4592000" cy="296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Команда организации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205800" y="1183100"/>
            <a:ext cx="25065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Руководитель ЦПН “Радуга”</a:t>
            </a:r>
            <a:r>
              <a:rPr lang="ru" sz="1300"/>
              <a:t> настоятель храма Вознесения Господня города Кимры Тверской области - протоиерей Андрей Леонидович Лазарев</a:t>
            </a:r>
            <a:endParaRPr sz="13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75" y="1082850"/>
            <a:ext cx="1536525" cy="15145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296025" y="3218450"/>
            <a:ext cx="1845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Руководитель Программы Центра “Радуга”, психолог</a:t>
            </a:r>
            <a:r>
              <a:rPr lang="ru" sz="1300"/>
              <a:t> Самбуров Александр Евгеньевич</a:t>
            </a:r>
            <a:endParaRPr sz="13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75" y="3162275"/>
            <a:ext cx="1591224" cy="15145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0276975" y="852225"/>
            <a:ext cx="57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5233688" y="1176063"/>
            <a:ext cx="179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Руководитель работы с созависимыми</a:t>
            </a:r>
            <a:r>
              <a:rPr lang="ru" sz="1300"/>
              <a:t>, </a:t>
            </a:r>
            <a:r>
              <a:rPr lang="ru" sz="1300">
                <a:solidFill>
                  <a:srgbClr val="FF0000"/>
                </a:solidFill>
              </a:rPr>
              <a:t>психолог</a:t>
            </a:r>
            <a:r>
              <a:rPr lang="ru" sz="1300"/>
              <a:t> Наталья Валентиновна Хрулева</a:t>
            </a:r>
            <a:endParaRPr sz="13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8775" y="1017725"/>
            <a:ext cx="1423724" cy="16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5371675" y="3135050"/>
            <a:ext cx="15366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Психолог по работе с зависимыми от психоактивных веществ </a:t>
            </a:r>
            <a:r>
              <a:rPr lang="ru" sz="1300"/>
              <a:t>Самбурова Инна Владимировна</a:t>
            </a:r>
            <a:endParaRPr sz="13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000" y="3018352"/>
            <a:ext cx="1606180" cy="158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2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Крещение воспитанницы нашего реабилитационного Центра Кристины состоялось под Новый год!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825" y="782025"/>
            <a:ext cx="2761001" cy="395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Команда организации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203175"/>
            <a:ext cx="1473875" cy="13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2115550" y="1203175"/>
            <a:ext cx="187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Психолог-супервизор </a:t>
            </a:r>
            <a:r>
              <a:rPr lang="ru" sz="1300"/>
              <a:t>Сухарева Ольга Анатольевна</a:t>
            </a:r>
            <a:endParaRPr sz="13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8475" y="1203175"/>
            <a:ext cx="1473874" cy="13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4652200" y="1211975"/>
            <a:ext cx="2035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Социальный работник, консультант-мотиватор </a:t>
            </a:r>
            <a:r>
              <a:rPr lang="ru" sz="1300"/>
              <a:t>Мягкова Елена Юрьевна</a:t>
            </a:r>
            <a:endParaRPr sz="130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888" y="2867550"/>
            <a:ext cx="1564099" cy="14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205800" y="2867550"/>
            <a:ext cx="1393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Психолог </a:t>
            </a:r>
            <a:r>
              <a:rPr lang="ru" sz="1300"/>
              <a:t>Кокорева Ирина Евгеньевна</a:t>
            </a:r>
            <a:endParaRPr sz="13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6675" y="2897625"/>
            <a:ext cx="2356224" cy="13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4887850" y="2897625"/>
            <a:ext cx="1564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Педагог по арт-терапии </a:t>
            </a:r>
            <a:r>
              <a:rPr lang="ru" sz="1300"/>
              <a:t>Коченова Наталья Алексеевна</a:t>
            </a:r>
            <a:endParaRPr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990000"/>
                </a:solidFill>
              </a:rPr>
              <a:t>Результаты деятельности Центра помощи наркозависимым "Радуга" за 2020 год</a:t>
            </a:r>
            <a:endParaRPr b="1" sz="16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90000"/>
              </a:solidFill>
            </a:endParaRPr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Вступили в Программу: </a:t>
            </a:r>
            <a:r>
              <a:rPr lang="ru" sz="1200">
                <a:solidFill>
                  <a:schemeClr val="dk1"/>
                </a:solidFill>
              </a:rPr>
              <a:t>53 человека.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Успешно закончили Программу реабилитации к концу года: </a:t>
            </a:r>
            <a:r>
              <a:rPr lang="ru" sz="1200">
                <a:solidFill>
                  <a:schemeClr val="dk1"/>
                </a:solidFill>
              </a:rPr>
              <a:t>8 человек.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Покинули Программу: </a:t>
            </a:r>
            <a:r>
              <a:rPr lang="ru" sz="1200">
                <a:solidFill>
                  <a:schemeClr val="dk1"/>
                </a:solidFill>
              </a:rPr>
              <a:t>11 человек (20%).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Продолжили Программу реабилитации в 2021 году: </a:t>
            </a:r>
            <a:r>
              <a:rPr lang="ru" sz="1200">
                <a:solidFill>
                  <a:schemeClr val="dk1"/>
                </a:solidFill>
              </a:rPr>
              <a:t>34 человека.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175" y="2205800"/>
            <a:ext cx="4812652" cy="276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Работа с родственниками зависимых лиц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</a:rPr>
              <a:t>Количество родственников, получивших поддержку специалистов Центра</a:t>
            </a:r>
            <a:r>
              <a:rPr lang="ru" sz="1100">
                <a:solidFill>
                  <a:schemeClr val="dk1"/>
                </a:solidFill>
              </a:rPr>
              <a:t>: 180 человек.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В условиях пандемии, вызванной коронавирусной инфекцией, встречи и занятия с родственниками участников Программы проводились в он-лайн формате, в виде конференций и видеоконсультаций.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</a:rPr>
              <a:t>Итого</a:t>
            </a:r>
            <a:r>
              <a:rPr lang="ru" sz="1100">
                <a:solidFill>
                  <a:schemeClr val="dk1"/>
                </a:solidFill>
              </a:rPr>
              <a:t>: психологи Центра организовали 12 групповых видео-занятий в рамках "Родительского дня" (по 1 в месяц), провели индивидуальные  консультации по телефону (1-2 консультации в день) и 14 терапевтических видеоконсультаций по запросу.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200" y="2515050"/>
            <a:ext cx="2135601" cy="232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650" y="2536388"/>
            <a:ext cx="3160873" cy="206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975" y="2532750"/>
            <a:ext cx="3160873" cy="2099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980000"/>
                </a:solidFill>
              </a:rPr>
              <a:t>Т</a:t>
            </a:r>
            <a:r>
              <a:rPr b="1" lang="ru" sz="2400">
                <a:solidFill>
                  <a:srgbClr val="980000"/>
                </a:solidFill>
              </a:rPr>
              <a:t>ерапевтическая работа с участниками Программы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12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ru" sz="1100">
                <a:solidFill>
                  <a:srgbClr val="FF0000"/>
                </a:solidFill>
              </a:rPr>
              <a:t>Групповые занятия</a:t>
            </a:r>
            <a:r>
              <a:rPr b="1" lang="ru" sz="1100">
                <a:solidFill>
                  <a:srgbClr val="FF0000"/>
                </a:solidFill>
              </a:rPr>
              <a:t>: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1. "Дневнички чувств" - 50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2. "Проводник самопознания" ‐ 70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3. "Рецидивы и срывы" - 30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4. "Группы поддержки" - 100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5. "Группы эмоций" - 50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46375"/>
            <a:ext cx="2975800" cy="20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950" y="1298475"/>
            <a:ext cx="2835451" cy="180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9000" y="3250549"/>
            <a:ext cx="2606008" cy="173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7409" y="3260549"/>
            <a:ext cx="2606008" cy="173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9150" y="1385913"/>
            <a:ext cx="2268549" cy="1506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</a:t>
            </a:r>
            <a:r>
              <a:rPr b="1" lang="ru" sz="2400">
                <a:solidFill>
                  <a:srgbClr val="980000"/>
                </a:solidFill>
              </a:rPr>
              <a:t>ерапевтическая работа с участниками Программы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1700" y="1152475"/>
            <a:ext cx="8520600" cy="16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</a:rPr>
              <a:t>Групповые занятия: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6. "Психологические тренинги" - 48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7. "ДКФ" (просмотр и обсуждение дискуссионного фильма) - 20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8. "Утреннее собрание" (занятие по коррекции поведения) - 302 занятия;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9. Час "Культуролога" ‐ 65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10. "Семинары для новичков" - 48 занятий.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12025"/>
            <a:ext cx="2845476" cy="18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0075" y="2912025"/>
            <a:ext cx="2845476" cy="18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951" y="2929675"/>
            <a:ext cx="2913649" cy="193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4275" y="1017725"/>
            <a:ext cx="3181727" cy="175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311700" y="1152475"/>
            <a:ext cx="4651200" cy="18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0000"/>
                </a:solidFill>
              </a:rPr>
              <a:t>Групповые занятия: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11. Группа "Общество трезвости" - 35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12. "Плановое собрание" - 60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13. "Арт-терапия" - 40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14. "Духовные беседы" с настоятелем храма Вознесения Господня протоиереем Андреем Лазаревым - 52 беседы.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825" y="3115225"/>
            <a:ext cx="3086100" cy="18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275" y="3127738"/>
            <a:ext cx="2699597" cy="17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5300" y="1170125"/>
            <a:ext cx="2699597" cy="17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900" y="3273850"/>
            <a:ext cx="2479585" cy="16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