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61" Type="http://schemas.openxmlformats.org/officeDocument/2006/relationships/slide" Target="slides/slide57.xml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60" Type="http://schemas.openxmlformats.org/officeDocument/2006/relationships/slide" Target="slides/slide56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11" Type="http://schemas.openxmlformats.org/officeDocument/2006/relationships/slide" Target="slides/slide7.xml"/><Relationship Id="rId55" Type="http://schemas.openxmlformats.org/officeDocument/2006/relationships/slide" Target="slides/slide51.xml"/><Relationship Id="rId10" Type="http://schemas.openxmlformats.org/officeDocument/2006/relationships/slide" Target="slides/slide6.xml"/><Relationship Id="rId54" Type="http://schemas.openxmlformats.org/officeDocument/2006/relationships/slide" Target="slides/slide50.xml"/><Relationship Id="rId13" Type="http://schemas.openxmlformats.org/officeDocument/2006/relationships/slide" Target="slides/slide9.xml"/><Relationship Id="rId57" Type="http://schemas.openxmlformats.org/officeDocument/2006/relationships/slide" Target="slides/slide53.xml"/><Relationship Id="rId12" Type="http://schemas.openxmlformats.org/officeDocument/2006/relationships/slide" Target="slides/slide8.xml"/><Relationship Id="rId56" Type="http://schemas.openxmlformats.org/officeDocument/2006/relationships/slide" Target="slides/slide52.xml"/><Relationship Id="rId15" Type="http://schemas.openxmlformats.org/officeDocument/2006/relationships/slide" Target="slides/slide11.xml"/><Relationship Id="rId59" Type="http://schemas.openxmlformats.org/officeDocument/2006/relationships/slide" Target="slides/slide55.xml"/><Relationship Id="rId14" Type="http://schemas.openxmlformats.org/officeDocument/2006/relationships/slide" Target="slides/slide10.xml"/><Relationship Id="rId58" Type="http://schemas.openxmlformats.org/officeDocument/2006/relationships/slide" Target="slides/slide5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fa54ba3e73_1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fa54ba3e73_1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fa54ba3e73_2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fa54ba3e73_2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fa54ba3e73_2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fa54ba3e73_2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fa54ba3e73_2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fa54ba3e73_2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fa54ba3e73_2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fa54ba3e73_2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fa54ba3e73_2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fa54ba3e73_2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fa54ba3e73_2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fa54ba3e73_2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fa54ba3e73_2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fa54ba3e73_2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fa54ba3e73_2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fa54ba3e73_2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fa54ba3e73_2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fa54ba3e73_2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00fd5cd22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00fd5cd22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fa54ba3e73_2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fa54ba3e73_2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fa54ba3e73_2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fa54ba3e73_2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fa54ba3e73_2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fa54ba3e73_2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fa54ba3e73_2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fa54ba3e73_2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101cf38bf46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101cf38bf46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01cf38bf46_4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101cf38bf46_4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101cf38bf46_4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101cf38bf46_4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101cf38bf46_4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101cf38bf46_4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fa54ba3e73_2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fa54ba3e73_2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fa54ba3e73_2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fa54ba3e73_2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01037c2e54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01037c2e54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1996654448c7e501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1996654448c7e501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1996654448c7e501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1996654448c7e501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1996654448c7e501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1996654448c7e501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1996654448c7e501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1996654448c7e501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1996654448c7e501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1996654448c7e501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1996654448c7e501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1996654448c7e501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101cf38bf46_13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101cf38bf46_13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101cf38bf46_13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101cf38bf46_13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101cf38bf46_13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101cf38bf46_13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101cf38bf46_13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101cf38bf46_13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10112f2be50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10112f2be50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101cf38bf46_13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101cf38bf46_13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101cf38bf46_13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101cf38bf46_13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101cf38bf46_13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101cf38bf46_13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101cf38bf46_13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101cf38bf46_13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101cf38bf46_13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101cf38bf46_13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1020c9a39ef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Google Shape;448;g1020c9a39ef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1020c9a39ef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Google Shape;457;g1020c9a39ef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1020c9a39ef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1020c9a39ef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1020c9a39ef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1020c9a39ef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1020c9a39ef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1020c9a39ef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0112f2be50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10112f2be50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1020c9a39ef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1020c9a39ef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1020c9a39ef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1020c9a39ef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fa54ba3e73_2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fa54ba3e73_2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fa54ba3e73_2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" name="Google Shape;516;gfa54ba3e73_2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fa54ba3e73_2_1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Google Shape;525;gfa54ba3e73_2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fa54ba3e73_2_1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" name="Google Shape;534;gfa54ba3e73_2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fa54ba3e73_2_1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fa54ba3e73_2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75a9b0be30f8655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0" name="Google Shape;550;g75a9b0be30f8655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10112f2be50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10112f2be50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10112f2be50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10112f2be50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fa54ba3e73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fa54ba3e73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fa54ba3e73_1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fa54ba3e73_1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1.jpg"/><Relationship Id="rId4" Type="http://schemas.openxmlformats.org/officeDocument/2006/relationships/image" Target="../media/image25.jpg"/><Relationship Id="rId5" Type="http://schemas.openxmlformats.org/officeDocument/2006/relationships/image" Target="../media/image28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4.jpg"/><Relationship Id="rId4" Type="http://schemas.openxmlformats.org/officeDocument/2006/relationships/image" Target="../media/image24.jpg"/><Relationship Id="rId5" Type="http://schemas.openxmlformats.org/officeDocument/2006/relationships/image" Target="../media/image32.jpg"/><Relationship Id="rId6" Type="http://schemas.openxmlformats.org/officeDocument/2006/relationships/image" Target="../media/image35.jpg"/><Relationship Id="rId7" Type="http://schemas.openxmlformats.org/officeDocument/2006/relationships/image" Target="../media/image38.jpg"/><Relationship Id="rId8" Type="http://schemas.openxmlformats.org/officeDocument/2006/relationships/image" Target="../media/image39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5.jpg"/><Relationship Id="rId4" Type="http://schemas.openxmlformats.org/officeDocument/2006/relationships/image" Target="../media/image40.jpg"/><Relationship Id="rId5" Type="http://schemas.openxmlformats.org/officeDocument/2006/relationships/image" Target="../media/image37.jpg"/><Relationship Id="rId6" Type="http://schemas.openxmlformats.org/officeDocument/2006/relationships/image" Target="../media/image33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jpg"/><Relationship Id="rId4" Type="http://schemas.openxmlformats.org/officeDocument/2006/relationships/image" Target="../media/image41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2.jpg"/><Relationship Id="rId4" Type="http://schemas.openxmlformats.org/officeDocument/2006/relationships/image" Target="../media/image43.jpg"/><Relationship Id="rId5" Type="http://schemas.openxmlformats.org/officeDocument/2006/relationships/image" Target="../media/image46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4.jpg"/><Relationship Id="rId4" Type="http://schemas.openxmlformats.org/officeDocument/2006/relationships/image" Target="../media/image49.jpg"/><Relationship Id="rId5" Type="http://schemas.openxmlformats.org/officeDocument/2006/relationships/image" Target="../media/image47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1.jpg"/><Relationship Id="rId4" Type="http://schemas.openxmlformats.org/officeDocument/2006/relationships/image" Target="../media/image52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0.jpg"/><Relationship Id="rId4" Type="http://schemas.openxmlformats.org/officeDocument/2006/relationships/image" Target="../media/image59.jpg"/><Relationship Id="rId5" Type="http://schemas.openxmlformats.org/officeDocument/2006/relationships/image" Target="../media/image55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8.jpg"/><Relationship Id="rId4" Type="http://schemas.openxmlformats.org/officeDocument/2006/relationships/image" Target="../media/image53.jpg"/><Relationship Id="rId5" Type="http://schemas.openxmlformats.org/officeDocument/2006/relationships/image" Target="../media/image54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8.jpg"/><Relationship Id="rId4" Type="http://schemas.openxmlformats.org/officeDocument/2006/relationships/image" Target="../media/image57.jpg"/><Relationship Id="rId5" Type="http://schemas.openxmlformats.org/officeDocument/2006/relationships/image" Target="../media/image60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6.jpg"/><Relationship Id="rId4" Type="http://schemas.openxmlformats.org/officeDocument/2006/relationships/image" Target="../media/image73.jpg"/><Relationship Id="rId5" Type="http://schemas.openxmlformats.org/officeDocument/2006/relationships/image" Target="../media/image69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4.jpg"/><Relationship Id="rId4" Type="http://schemas.openxmlformats.org/officeDocument/2006/relationships/image" Target="../media/image67.jpg"/><Relationship Id="rId5" Type="http://schemas.openxmlformats.org/officeDocument/2006/relationships/image" Target="../media/image61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2.jpg"/><Relationship Id="rId4" Type="http://schemas.openxmlformats.org/officeDocument/2006/relationships/image" Target="../media/image63.jpg"/><Relationship Id="rId5" Type="http://schemas.openxmlformats.org/officeDocument/2006/relationships/image" Target="../media/image68.jpg"/><Relationship Id="rId6" Type="http://schemas.openxmlformats.org/officeDocument/2006/relationships/image" Target="../media/image65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75.jpg"/><Relationship Id="rId4" Type="http://schemas.openxmlformats.org/officeDocument/2006/relationships/image" Target="../media/image66.jpg"/><Relationship Id="rId5" Type="http://schemas.openxmlformats.org/officeDocument/2006/relationships/image" Target="../media/image71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79.jpg"/><Relationship Id="rId4" Type="http://schemas.openxmlformats.org/officeDocument/2006/relationships/image" Target="../media/image72.jpg"/><Relationship Id="rId5" Type="http://schemas.openxmlformats.org/officeDocument/2006/relationships/image" Target="../media/image70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74.jpg"/><Relationship Id="rId4" Type="http://schemas.openxmlformats.org/officeDocument/2006/relationships/image" Target="../media/image77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76.jpg"/><Relationship Id="rId4" Type="http://schemas.openxmlformats.org/officeDocument/2006/relationships/image" Target="../media/image81.jpg"/><Relationship Id="rId5" Type="http://schemas.openxmlformats.org/officeDocument/2006/relationships/image" Target="../media/image84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80.jpg"/><Relationship Id="rId4" Type="http://schemas.openxmlformats.org/officeDocument/2006/relationships/image" Target="../media/image85.jpg"/><Relationship Id="rId5" Type="http://schemas.openxmlformats.org/officeDocument/2006/relationships/image" Target="../media/image83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82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jpg"/><Relationship Id="rId4" Type="http://schemas.openxmlformats.org/officeDocument/2006/relationships/image" Target="../media/image21.jpg"/><Relationship Id="rId5" Type="http://schemas.openxmlformats.org/officeDocument/2006/relationships/image" Target="../media/image12.jpg"/><Relationship Id="rId6" Type="http://schemas.openxmlformats.org/officeDocument/2006/relationships/image" Target="../media/image20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2.jpg"/><Relationship Id="rId4" Type="http://schemas.openxmlformats.org/officeDocument/2006/relationships/image" Target="../media/image87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89.jpg"/><Relationship Id="rId4" Type="http://schemas.openxmlformats.org/officeDocument/2006/relationships/image" Target="../media/image90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94.jpg"/><Relationship Id="rId4" Type="http://schemas.openxmlformats.org/officeDocument/2006/relationships/image" Target="../media/image92.jpg"/><Relationship Id="rId5" Type="http://schemas.openxmlformats.org/officeDocument/2006/relationships/image" Target="../media/image91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88.jpg"/><Relationship Id="rId4" Type="http://schemas.openxmlformats.org/officeDocument/2006/relationships/image" Target="../media/image86.jpg"/><Relationship Id="rId5" Type="http://schemas.openxmlformats.org/officeDocument/2006/relationships/image" Target="../media/image95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97.jpg"/><Relationship Id="rId4" Type="http://schemas.openxmlformats.org/officeDocument/2006/relationships/image" Target="../media/image109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93.jpg"/><Relationship Id="rId4" Type="http://schemas.openxmlformats.org/officeDocument/2006/relationships/image" Target="../media/image98.jpg"/><Relationship Id="rId5" Type="http://schemas.openxmlformats.org/officeDocument/2006/relationships/image" Target="../media/image96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00.jpg"/><Relationship Id="rId4" Type="http://schemas.openxmlformats.org/officeDocument/2006/relationships/image" Target="../media/image103.jpg"/><Relationship Id="rId5" Type="http://schemas.openxmlformats.org/officeDocument/2006/relationships/image" Target="../media/image104.jpg"/><Relationship Id="rId6" Type="http://schemas.openxmlformats.org/officeDocument/2006/relationships/image" Target="../media/image99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01.jpg"/><Relationship Id="rId4" Type="http://schemas.openxmlformats.org/officeDocument/2006/relationships/image" Target="../media/image120.jpg"/><Relationship Id="rId5" Type="http://schemas.openxmlformats.org/officeDocument/2006/relationships/image" Target="../media/image102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07.jpg"/><Relationship Id="rId4" Type="http://schemas.openxmlformats.org/officeDocument/2006/relationships/image" Target="../media/image106.jpg"/><Relationship Id="rId5" Type="http://schemas.openxmlformats.org/officeDocument/2006/relationships/image" Target="../media/image105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11.jpg"/><Relationship Id="rId4" Type="http://schemas.openxmlformats.org/officeDocument/2006/relationships/image" Target="../media/image113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6.jpg"/><Relationship Id="rId4" Type="http://schemas.openxmlformats.org/officeDocument/2006/relationships/image" Target="../media/image18.jpg"/><Relationship Id="rId5" Type="http://schemas.openxmlformats.org/officeDocument/2006/relationships/image" Target="../media/image27.jpg"/><Relationship Id="rId6" Type="http://schemas.openxmlformats.org/officeDocument/2006/relationships/image" Target="../media/image23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08.jpg"/><Relationship Id="rId4" Type="http://schemas.openxmlformats.org/officeDocument/2006/relationships/image" Target="../media/image126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14.jpg"/><Relationship Id="rId4" Type="http://schemas.openxmlformats.org/officeDocument/2006/relationships/image" Target="../media/image112.jpg"/><Relationship Id="rId5" Type="http://schemas.openxmlformats.org/officeDocument/2006/relationships/image" Target="../media/image110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17.jpg"/><Relationship Id="rId4" Type="http://schemas.openxmlformats.org/officeDocument/2006/relationships/image" Target="../media/image141.jpg"/><Relationship Id="rId5" Type="http://schemas.openxmlformats.org/officeDocument/2006/relationships/image" Target="../media/image119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16.jpg"/><Relationship Id="rId4" Type="http://schemas.openxmlformats.org/officeDocument/2006/relationships/image" Target="../media/image118.jpg"/><Relationship Id="rId5" Type="http://schemas.openxmlformats.org/officeDocument/2006/relationships/image" Target="../media/image121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22.jpg"/><Relationship Id="rId4" Type="http://schemas.openxmlformats.org/officeDocument/2006/relationships/image" Target="../media/image115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28.jpg"/><Relationship Id="rId4" Type="http://schemas.openxmlformats.org/officeDocument/2006/relationships/image" Target="../media/image123.jpg"/><Relationship Id="rId5" Type="http://schemas.openxmlformats.org/officeDocument/2006/relationships/image" Target="../media/image127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25.jpg"/><Relationship Id="rId4" Type="http://schemas.openxmlformats.org/officeDocument/2006/relationships/image" Target="../media/image124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37.jpg"/><Relationship Id="rId4" Type="http://schemas.openxmlformats.org/officeDocument/2006/relationships/image" Target="../media/image131.jpg"/><Relationship Id="rId5" Type="http://schemas.openxmlformats.org/officeDocument/2006/relationships/image" Target="../media/image130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33.jpg"/><Relationship Id="rId4" Type="http://schemas.openxmlformats.org/officeDocument/2006/relationships/image" Target="../media/image139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134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136.jpg"/><Relationship Id="rId4" Type="http://schemas.openxmlformats.org/officeDocument/2006/relationships/image" Target="../media/image129.jpg"/><Relationship Id="rId5" Type="http://schemas.openxmlformats.org/officeDocument/2006/relationships/image" Target="../media/image138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135.jpg"/><Relationship Id="rId4" Type="http://schemas.openxmlformats.org/officeDocument/2006/relationships/image" Target="../media/image145.jpg"/><Relationship Id="rId5" Type="http://schemas.openxmlformats.org/officeDocument/2006/relationships/image" Target="../media/image132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147.jpg"/><Relationship Id="rId4" Type="http://schemas.openxmlformats.org/officeDocument/2006/relationships/image" Target="../media/image144.jpg"/><Relationship Id="rId5" Type="http://schemas.openxmlformats.org/officeDocument/2006/relationships/image" Target="../media/image140.jp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143.jpg"/><Relationship Id="rId4" Type="http://schemas.openxmlformats.org/officeDocument/2006/relationships/image" Target="../media/image146.jpg"/><Relationship Id="rId5" Type="http://schemas.openxmlformats.org/officeDocument/2006/relationships/image" Target="../media/image150.jp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142.jpg"/><Relationship Id="rId4" Type="http://schemas.openxmlformats.org/officeDocument/2006/relationships/image" Target="../media/image149.jpg"/><Relationship Id="rId5" Type="http://schemas.openxmlformats.org/officeDocument/2006/relationships/image" Target="../media/image155.jp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151.jpg"/><Relationship Id="rId4" Type="http://schemas.openxmlformats.org/officeDocument/2006/relationships/image" Target="../media/image152.jp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157.jpg"/><Relationship Id="rId4" Type="http://schemas.openxmlformats.org/officeDocument/2006/relationships/image" Target="../media/image55.jp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153.jpg"/><Relationship Id="rId4" Type="http://schemas.openxmlformats.org/officeDocument/2006/relationships/image" Target="../media/image156.jpg"/><Relationship Id="rId5" Type="http://schemas.openxmlformats.org/officeDocument/2006/relationships/image" Target="../media/image15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jpg"/><Relationship Id="rId4" Type="http://schemas.openxmlformats.org/officeDocument/2006/relationships/image" Target="../media/image10.jpg"/><Relationship Id="rId5" Type="http://schemas.openxmlformats.org/officeDocument/2006/relationships/image" Target="../media/image9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jpg"/><Relationship Id="rId4" Type="http://schemas.openxmlformats.org/officeDocument/2006/relationships/image" Target="../media/image5.jpg"/><Relationship Id="rId5" Type="http://schemas.openxmlformats.org/officeDocument/2006/relationships/image" Target="../media/image13.jpg"/><Relationship Id="rId6" Type="http://schemas.openxmlformats.org/officeDocument/2006/relationships/image" Target="../media/image11.jpg"/><Relationship Id="rId7" Type="http://schemas.openxmlformats.org/officeDocument/2006/relationships/image" Target="../media/image8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jpg"/><Relationship Id="rId4" Type="http://schemas.openxmlformats.org/officeDocument/2006/relationships/image" Target="../media/image14.jpg"/><Relationship Id="rId5" Type="http://schemas.openxmlformats.org/officeDocument/2006/relationships/image" Target="../media/image16.jpg"/><Relationship Id="rId6" Type="http://schemas.openxmlformats.org/officeDocument/2006/relationships/image" Target="../media/image19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jpg"/><Relationship Id="rId4" Type="http://schemas.openxmlformats.org/officeDocument/2006/relationships/image" Target="../media/image30.jpg"/><Relationship Id="rId5" Type="http://schemas.openxmlformats.org/officeDocument/2006/relationships/image" Target="../media/image29.jpg"/><Relationship Id="rId6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-606653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980000"/>
                </a:solidFill>
              </a:rPr>
              <a:t>Публичный отчёт</a:t>
            </a:r>
            <a:endParaRPr>
              <a:solidFill>
                <a:srgbClr val="980000"/>
              </a:solidFill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 flipH="1">
            <a:off x="513278" y="1445942"/>
            <a:ext cx="8520600" cy="70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0000"/>
                </a:solidFill>
              </a:rPr>
              <a:t>Центр по</a:t>
            </a:r>
            <a:r>
              <a:rPr lang="ru">
                <a:solidFill>
                  <a:srgbClr val="FF0000"/>
                </a:solidFill>
              </a:rPr>
              <a:t>мощи наркозависимым “Радуга” 2021г.</a:t>
            </a:r>
            <a:endParaRPr>
              <a:solidFill>
                <a:srgbClr val="FF0000"/>
              </a:solidFill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 rotWithShape="1">
          <a:blip r:embed="rId3">
            <a:alphaModFix/>
          </a:blip>
          <a:srcRect b="5420" l="0" r="0" t="5429"/>
          <a:stretch/>
        </p:blipFill>
        <p:spPr>
          <a:xfrm>
            <a:off x="2302975" y="2153650"/>
            <a:ext cx="4408723" cy="2619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2400">
                <a:solidFill>
                  <a:srgbClr val="980000"/>
                </a:solidFill>
              </a:rPr>
              <a:t>Терапевтическая работа с участниками Программы</a:t>
            </a:r>
            <a:endParaRPr/>
          </a:p>
        </p:txBody>
      </p:sp>
      <p:sp>
        <p:nvSpPr>
          <p:cNvPr id="144" name="Google Shape;144;p22"/>
          <p:cNvSpPr txBox="1"/>
          <p:nvPr>
            <p:ph idx="1" type="body"/>
          </p:nvPr>
        </p:nvSpPr>
        <p:spPr>
          <a:xfrm>
            <a:off x="311700" y="1017725"/>
            <a:ext cx="8520600" cy="102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600">
                <a:solidFill>
                  <a:srgbClr val="FF0000"/>
                </a:solidFill>
              </a:rPr>
              <a:t>Групповые занятия:</a:t>
            </a:r>
            <a:endParaRPr b="1" sz="16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chemeClr val="dk1"/>
                </a:solidFill>
              </a:rPr>
              <a:t>15. Семинары с руководителем АНО “Воскресенье” Р. И. Прищенко по преодолению зависимости и мастер-класс по изготовлению декоративных свечей ручной работы от воспитанников АНО “Воскресенье”.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chemeClr val="dk1"/>
                </a:solidFill>
              </a:rPr>
              <a:t>16. "Шахматный клуб" (руководитель клуба - гроссмейстер, протоиерей храма Вознесения Господня Валерий Лапотко) ‐ занятия проводились 1-2 раза в месяц.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</a:endParaRPr>
          </a:p>
        </p:txBody>
      </p:sp>
      <p:pic>
        <p:nvPicPr>
          <p:cNvPr id="145" name="Google Shape;145;p22"/>
          <p:cNvPicPr preferRelativeResize="0"/>
          <p:nvPr/>
        </p:nvPicPr>
        <p:blipFill rotWithShape="1">
          <a:blip r:embed="rId3">
            <a:alphaModFix/>
          </a:blip>
          <a:srcRect b="2552" l="0" r="0" t="2552"/>
          <a:stretch/>
        </p:blipFill>
        <p:spPr>
          <a:xfrm>
            <a:off x="172450" y="2677025"/>
            <a:ext cx="3166300" cy="1995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2"/>
          <p:cNvPicPr preferRelativeResize="0"/>
          <p:nvPr/>
        </p:nvPicPr>
        <p:blipFill rotWithShape="1">
          <a:blip r:embed="rId4">
            <a:alphaModFix/>
          </a:blip>
          <a:srcRect b="1941" l="0" r="0" t="1950"/>
          <a:stretch/>
        </p:blipFill>
        <p:spPr>
          <a:xfrm>
            <a:off x="3410925" y="2634926"/>
            <a:ext cx="3258250" cy="207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21575" y="2197925"/>
            <a:ext cx="2094881" cy="2793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2400">
                <a:solidFill>
                  <a:srgbClr val="980000"/>
                </a:solidFill>
              </a:rPr>
              <a:t>Терапевтическая работа с участниками Программы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23"/>
          <p:cNvSpPr txBox="1"/>
          <p:nvPr>
            <p:ph idx="1" type="body"/>
          </p:nvPr>
        </p:nvSpPr>
        <p:spPr>
          <a:xfrm>
            <a:off x="311700" y="1152475"/>
            <a:ext cx="8520600" cy="121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500">
                <a:solidFill>
                  <a:srgbClr val="FF0000"/>
                </a:solidFill>
              </a:rPr>
              <a:t>Групповые занятия:</a:t>
            </a:r>
            <a:endParaRPr b="1" sz="15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chemeClr val="dk1"/>
                </a:solidFill>
              </a:rPr>
              <a:t>17. "Рабочие часы" ‐ занятия проводились ежедневно и включали в себя благоустройство здания Центра и территории, работу в огороде и цветниках, помощь в изготовлении деталей иконостаса для храма Вознесения Господня, приготовление завтраков, обедов и ужинов для участников Программы, сбор урожая, посильную помощь в строительстве нового здания для Центра;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</p:txBody>
      </p:sp>
      <p:pic>
        <p:nvPicPr>
          <p:cNvPr id="154" name="Google Shape;154;p23"/>
          <p:cNvPicPr preferRelativeResize="0"/>
          <p:nvPr/>
        </p:nvPicPr>
        <p:blipFill rotWithShape="1">
          <a:blip r:embed="rId3">
            <a:alphaModFix/>
          </a:blip>
          <a:srcRect b="0" l="1996" r="2006" t="0"/>
          <a:stretch/>
        </p:blipFill>
        <p:spPr>
          <a:xfrm>
            <a:off x="964500" y="2501025"/>
            <a:ext cx="2203802" cy="1291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3"/>
          <p:cNvPicPr preferRelativeResize="0"/>
          <p:nvPr/>
        </p:nvPicPr>
        <p:blipFill rotWithShape="1">
          <a:blip r:embed="rId4">
            <a:alphaModFix/>
          </a:blip>
          <a:srcRect b="5164" l="0" r="0" t="5164"/>
          <a:stretch/>
        </p:blipFill>
        <p:spPr>
          <a:xfrm>
            <a:off x="2799375" y="3639550"/>
            <a:ext cx="2374200" cy="141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3"/>
          <p:cNvPicPr preferRelativeResize="0"/>
          <p:nvPr/>
        </p:nvPicPr>
        <p:blipFill rotWithShape="1">
          <a:blip r:embed="rId5">
            <a:alphaModFix/>
          </a:blip>
          <a:srcRect b="6807" l="0" r="0" t="6807"/>
          <a:stretch/>
        </p:blipFill>
        <p:spPr>
          <a:xfrm>
            <a:off x="5526525" y="3639550"/>
            <a:ext cx="2464451" cy="141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3"/>
          <p:cNvPicPr preferRelativeResize="0"/>
          <p:nvPr/>
        </p:nvPicPr>
        <p:blipFill rotWithShape="1">
          <a:blip r:embed="rId6">
            <a:alphaModFix/>
          </a:blip>
          <a:srcRect b="6807" l="0" r="0" t="6807"/>
          <a:stretch/>
        </p:blipFill>
        <p:spPr>
          <a:xfrm>
            <a:off x="6468975" y="2446425"/>
            <a:ext cx="2464451" cy="141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3"/>
          <p:cNvPicPr preferRelativeResize="0"/>
          <p:nvPr/>
        </p:nvPicPr>
        <p:blipFill rotWithShape="1">
          <a:blip r:embed="rId7">
            <a:alphaModFix/>
          </a:blip>
          <a:srcRect b="8081" l="0" r="0" t="8081"/>
          <a:stretch/>
        </p:blipFill>
        <p:spPr>
          <a:xfrm>
            <a:off x="3486550" y="2501023"/>
            <a:ext cx="2539249" cy="141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3"/>
          <p:cNvPicPr preferRelativeResize="0"/>
          <p:nvPr/>
        </p:nvPicPr>
        <p:blipFill rotWithShape="1">
          <a:blip r:embed="rId8">
            <a:alphaModFix/>
          </a:blip>
          <a:srcRect b="5317" l="0" r="0" t="5317"/>
          <a:stretch/>
        </p:blipFill>
        <p:spPr>
          <a:xfrm>
            <a:off x="242625" y="3709725"/>
            <a:ext cx="2263951" cy="1343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2400">
                <a:solidFill>
                  <a:srgbClr val="980000"/>
                </a:solidFill>
              </a:rPr>
              <a:t>Терапевтическая работа с участниками Программы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24"/>
          <p:cNvSpPr txBox="1"/>
          <p:nvPr>
            <p:ph idx="1" type="body"/>
          </p:nvPr>
        </p:nvSpPr>
        <p:spPr>
          <a:xfrm>
            <a:off x="251550" y="1142450"/>
            <a:ext cx="8520600" cy="12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600">
                <a:solidFill>
                  <a:srgbClr val="FF0000"/>
                </a:solidFill>
              </a:rPr>
              <a:t>Групповые занятия:</a:t>
            </a:r>
            <a:endParaRPr b="1" sz="16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chemeClr val="dk1"/>
                </a:solidFill>
              </a:rPr>
              <a:t>18. Занятия спортом - ежедневно (занятия в спортивном зале МАУ "Спортивная школа N1" и Ледовом дворце г. Кимры, также воспитанники Центра тренировались в спортзале Центра "Радуга" и проводили занятия на открытом воздухе).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</p:txBody>
      </p:sp>
      <p:pic>
        <p:nvPicPr>
          <p:cNvPr id="166" name="Google Shape;166;p24"/>
          <p:cNvPicPr preferRelativeResize="0"/>
          <p:nvPr/>
        </p:nvPicPr>
        <p:blipFill rotWithShape="1">
          <a:blip r:embed="rId3">
            <a:alphaModFix/>
          </a:blip>
          <a:srcRect b="0" l="5436" r="5445" t="0"/>
          <a:stretch/>
        </p:blipFill>
        <p:spPr>
          <a:xfrm>
            <a:off x="152400" y="3378875"/>
            <a:ext cx="2163676" cy="1612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4"/>
          <p:cNvPicPr preferRelativeResize="0"/>
          <p:nvPr/>
        </p:nvPicPr>
        <p:blipFill rotWithShape="1">
          <a:blip r:embed="rId4">
            <a:alphaModFix/>
          </a:blip>
          <a:srcRect b="7154" l="0" r="0" t="7163"/>
          <a:stretch/>
        </p:blipFill>
        <p:spPr>
          <a:xfrm>
            <a:off x="2157650" y="2255925"/>
            <a:ext cx="3256550" cy="1852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4"/>
          <p:cNvPicPr preferRelativeResize="0"/>
          <p:nvPr/>
        </p:nvPicPr>
        <p:blipFill rotWithShape="1">
          <a:blip r:embed="rId5">
            <a:alphaModFix/>
          </a:blip>
          <a:srcRect b="9042" l="0" r="0" t="9050"/>
          <a:stretch/>
        </p:blipFill>
        <p:spPr>
          <a:xfrm>
            <a:off x="6159275" y="2255925"/>
            <a:ext cx="2673024" cy="1453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4"/>
          <p:cNvPicPr preferRelativeResize="0"/>
          <p:nvPr/>
        </p:nvPicPr>
        <p:blipFill rotWithShape="1">
          <a:blip r:embed="rId6">
            <a:alphaModFix/>
          </a:blip>
          <a:srcRect b="9902" l="0" r="0" t="9910"/>
          <a:stretch/>
        </p:blipFill>
        <p:spPr>
          <a:xfrm>
            <a:off x="4559400" y="3489175"/>
            <a:ext cx="2569296" cy="1544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2400">
                <a:solidFill>
                  <a:srgbClr val="980000"/>
                </a:solidFill>
              </a:rPr>
              <a:t>Терапевтическая работа с участниками Программы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25"/>
          <p:cNvSpPr txBox="1"/>
          <p:nvPr>
            <p:ph idx="1" type="body"/>
          </p:nvPr>
        </p:nvSpPr>
        <p:spPr>
          <a:xfrm>
            <a:off x="311700" y="1152475"/>
            <a:ext cx="8520600" cy="63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200">
                <a:solidFill>
                  <a:srgbClr val="FF0000"/>
                </a:solidFill>
              </a:rPr>
              <a:t>Индивидуальная психологическая работа:</a:t>
            </a:r>
            <a:endParaRPr b="1" sz="12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chemeClr val="dk1"/>
                </a:solidFill>
              </a:rPr>
              <a:t>Индивидуальные консультации с участниками Программы осуществлялись по запросу - ежедневно (3-4 в день).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76" name="Google Shape;176;p25"/>
          <p:cNvPicPr preferRelativeResize="0"/>
          <p:nvPr/>
        </p:nvPicPr>
        <p:blipFill rotWithShape="1">
          <a:blip r:embed="rId3">
            <a:alphaModFix/>
          </a:blip>
          <a:srcRect b="0" l="1418" r="1408" t="0"/>
          <a:stretch/>
        </p:blipFill>
        <p:spPr>
          <a:xfrm>
            <a:off x="232625" y="2087400"/>
            <a:ext cx="3587424" cy="2450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5"/>
          <p:cNvPicPr preferRelativeResize="0"/>
          <p:nvPr/>
        </p:nvPicPr>
        <p:blipFill rotWithShape="1">
          <a:blip r:embed="rId4">
            <a:alphaModFix/>
          </a:blip>
          <a:srcRect b="5728" l="0" r="0" t="5728"/>
          <a:stretch/>
        </p:blipFill>
        <p:spPr>
          <a:xfrm>
            <a:off x="4563975" y="2087400"/>
            <a:ext cx="3690164" cy="2450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2400">
                <a:solidFill>
                  <a:srgbClr val="980000"/>
                </a:solidFill>
              </a:rPr>
              <a:t>Терапевтическая работа с участниками Программы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26"/>
          <p:cNvSpPr txBox="1"/>
          <p:nvPr>
            <p:ph idx="1" type="body"/>
          </p:nvPr>
        </p:nvSpPr>
        <p:spPr>
          <a:xfrm>
            <a:off x="311700" y="1182550"/>
            <a:ext cx="8520600" cy="148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200">
                <a:solidFill>
                  <a:srgbClr val="FF0000"/>
                </a:solidFill>
              </a:rPr>
              <a:t>Культурная программа:</a:t>
            </a:r>
            <a:endParaRPr b="1" sz="12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chemeClr val="dk1"/>
                </a:solidFill>
              </a:rPr>
              <a:t>В 2021 году для воспитанников Центра было организовано 3 культурно-экскурсионных поездки по святым местам и одна поездка на теплоходе по Волге в посёлок Белый Городок Кимрского района: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chemeClr val="dk1"/>
                </a:solidFill>
              </a:rPr>
              <a:t>✔1 поездка: продолжительность - 2 дня.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chemeClr val="dk1"/>
                </a:solidFill>
              </a:rPr>
              <a:t>Маршрут: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chemeClr val="dk1"/>
                </a:solidFill>
              </a:rPr>
              <a:t>1 день: Кимры-Калязин-Углич-Тутаев-Толгский монастырь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</a:rPr>
              <a:t>2 день: Ярославль-Ростов Великий-Переславль-Залесский-Кимры.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</a:rPr>
              <a:t>✔2 и 3 поездки: продолжительность ‐ 1 день.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</a:rPr>
              <a:t>Маршрут: г. Сергиев Посад (Свято-Троицкая Сергиева Лавра).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84" name="Google Shape;184;p26"/>
          <p:cNvPicPr preferRelativeResize="0"/>
          <p:nvPr/>
        </p:nvPicPr>
        <p:blipFill rotWithShape="1">
          <a:blip r:embed="rId3">
            <a:alphaModFix/>
          </a:blip>
          <a:srcRect b="0" l="22509" r="22509" t="0"/>
          <a:stretch/>
        </p:blipFill>
        <p:spPr>
          <a:xfrm>
            <a:off x="6573200" y="1995225"/>
            <a:ext cx="2169749" cy="295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6"/>
          <p:cNvPicPr preferRelativeResize="0"/>
          <p:nvPr/>
        </p:nvPicPr>
        <p:blipFill rotWithShape="1">
          <a:blip r:embed="rId4">
            <a:alphaModFix/>
          </a:blip>
          <a:srcRect b="21112" l="0" r="0" t="21107"/>
          <a:stretch/>
        </p:blipFill>
        <p:spPr>
          <a:xfrm>
            <a:off x="152400" y="3101450"/>
            <a:ext cx="3270402" cy="188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6"/>
          <p:cNvPicPr preferRelativeResize="0"/>
          <p:nvPr/>
        </p:nvPicPr>
        <p:blipFill rotWithShape="1">
          <a:blip r:embed="rId5">
            <a:alphaModFix/>
          </a:blip>
          <a:srcRect b="10380" l="0" r="0" t="10380"/>
          <a:stretch/>
        </p:blipFill>
        <p:spPr>
          <a:xfrm>
            <a:off x="3575200" y="3017926"/>
            <a:ext cx="2845599" cy="169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2400">
                <a:solidFill>
                  <a:srgbClr val="980000"/>
                </a:solidFill>
              </a:rPr>
              <a:t>Терапевтическая работа с участниками Программы</a:t>
            </a:r>
            <a:endParaRPr/>
          </a:p>
        </p:txBody>
      </p:sp>
      <p:sp>
        <p:nvSpPr>
          <p:cNvPr id="192" name="Google Shape;192;p27"/>
          <p:cNvSpPr txBox="1"/>
          <p:nvPr>
            <p:ph idx="1" type="body"/>
          </p:nvPr>
        </p:nvSpPr>
        <p:spPr>
          <a:xfrm>
            <a:off x="311700" y="11524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chemeClr val="dk1"/>
                </a:solidFill>
              </a:rPr>
              <a:t>✔Поездка на теплоходе по Волге: продолжительность - 1 день.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chemeClr val="dk1"/>
                </a:solidFill>
              </a:rPr>
              <a:t>Маршрут: Кимры-Белый Городок-Кимры.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93" name="Google Shape;193;p27"/>
          <p:cNvPicPr preferRelativeResize="0"/>
          <p:nvPr/>
        </p:nvPicPr>
        <p:blipFill rotWithShape="1">
          <a:blip r:embed="rId3">
            <a:alphaModFix/>
          </a:blip>
          <a:srcRect b="8895" l="0" r="0" t="8895"/>
          <a:stretch/>
        </p:blipFill>
        <p:spPr>
          <a:xfrm>
            <a:off x="152400" y="1877575"/>
            <a:ext cx="4128826" cy="2544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7"/>
          <p:cNvPicPr preferRelativeResize="0"/>
          <p:nvPr/>
        </p:nvPicPr>
        <p:blipFill rotWithShape="1">
          <a:blip r:embed="rId4">
            <a:alphaModFix/>
          </a:blip>
          <a:srcRect b="12930" l="0" r="0" t="12930"/>
          <a:stretch/>
        </p:blipFill>
        <p:spPr>
          <a:xfrm>
            <a:off x="4092725" y="3198400"/>
            <a:ext cx="3376877" cy="1876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7"/>
          <p:cNvPicPr preferRelativeResize="0"/>
          <p:nvPr/>
        </p:nvPicPr>
        <p:blipFill rotWithShape="1">
          <a:blip r:embed="rId5">
            <a:alphaModFix/>
          </a:blip>
          <a:srcRect b="10095" l="0" r="0" t="10095"/>
          <a:stretch/>
        </p:blipFill>
        <p:spPr>
          <a:xfrm>
            <a:off x="5029750" y="1283375"/>
            <a:ext cx="3492624" cy="2090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2400">
                <a:solidFill>
                  <a:srgbClr val="980000"/>
                </a:solidFill>
              </a:rPr>
              <a:t>Терапевтическая работа с участниками Программы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28"/>
          <p:cNvSpPr txBox="1"/>
          <p:nvPr>
            <p:ph idx="1" type="body"/>
          </p:nvPr>
        </p:nvSpPr>
        <p:spPr>
          <a:xfrm>
            <a:off x="311700" y="11524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200">
                <a:solidFill>
                  <a:srgbClr val="FF0000"/>
                </a:solidFill>
              </a:rPr>
              <a:t>Обет трезвости</a:t>
            </a:r>
            <a:endParaRPr b="1" sz="12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chemeClr val="dk1"/>
                </a:solidFill>
              </a:rPr>
              <a:t>На второй неделе Великого поста 20 участников Программы приняли Обет трезвости.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02" name="Google Shape;202;p28"/>
          <p:cNvPicPr preferRelativeResize="0"/>
          <p:nvPr/>
        </p:nvPicPr>
        <p:blipFill rotWithShape="1">
          <a:blip r:embed="rId3">
            <a:alphaModFix/>
          </a:blip>
          <a:srcRect b="2390" l="0" r="0" t="2390"/>
          <a:stretch/>
        </p:blipFill>
        <p:spPr>
          <a:xfrm>
            <a:off x="421100" y="1877575"/>
            <a:ext cx="4419901" cy="2794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93401" y="1877575"/>
            <a:ext cx="3998198" cy="26550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2400">
                <a:solidFill>
                  <a:srgbClr val="980000"/>
                </a:solidFill>
              </a:rPr>
              <a:t>Терапевтическая работа с участниками Программы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29"/>
          <p:cNvSpPr txBox="1"/>
          <p:nvPr>
            <p:ph idx="1" type="body"/>
          </p:nvPr>
        </p:nvSpPr>
        <p:spPr>
          <a:xfrm>
            <a:off x="311700" y="1152475"/>
            <a:ext cx="8520600" cy="130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200">
                <a:solidFill>
                  <a:srgbClr val="FF0000"/>
                </a:solidFill>
              </a:rPr>
              <a:t>Изменения в терапевтической Программе за 2021 год:</a:t>
            </a:r>
            <a:endParaRPr b="1" sz="12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chemeClr val="dk1"/>
                </a:solidFill>
              </a:rPr>
              <a:t>1. В Программу Центра добавилось занятие "Хоровое пение", которое проводит профессиональный регент храма Вознесения Господня Инна Валентиновна Самойлова;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chemeClr val="dk1"/>
                </a:solidFill>
              </a:rPr>
              <a:t>2. Появились новые функции Терапевтического Сообщества: "Зоолог”  (уход за кроликами). </a:t>
            </a:r>
            <a:endParaRPr/>
          </a:p>
        </p:txBody>
      </p:sp>
      <p:pic>
        <p:nvPicPr>
          <p:cNvPr id="210" name="Google Shape;210;p29"/>
          <p:cNvPicPr preferRelativeResize="0"/>
          <p:nvPr/>
        </p:nvPicPr>
        <p:blipFill rotWithShape="1">
          <a:blip r:embed="rId3">
            <a:alphaModFix/>
          </a:blip>
          <a:srcRect b="0" l="2588" r="2588" t="0"/>
          <a:stretch/>
        </p:blipFill>
        <p:spPr>
          <a:xfrm>
            <a:off x="311700" y="2567263"/>
            <a:ext cx="2957773" cy="2071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9"/>
          <p:cNvPicPr preferRelativeResize="0"/>
          <p:nvPr/>
        </p:nvPicPr>
        <p:blipFill rotWithShape="1">
          <a:blip r:embed="rId4">
            <a:alphaModFix/>
          </a:blip>
          <a:srcRect b="25097" l="0" r="0" t="25097"/>
          <a:stretch/>
        </p:blipFill>
        <p:spPr>
          <a:xfrm>
            <a:off x="3451275" y="2191175"/>
            <a:ext cx="3046850" cy="2023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50525" y="2608975"/>
            <a:ext cx="2341074" cy="2341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980000"/>
                </a:solidFill>
              </a:rPr>
              <a:t>Приобретения Центра в 2021 году</a:t>
            </a:r>
            <a:endParaRPr b="1">
              <a:solidFill>
                <a:srgbClr val="980000"/>
              </a:solidFill>
            </a:endParaRPr>
          </a:p>
        </p:txBody>
      </p:sp>
      <p:sp>
        <p:nvSpPr>
          <p:cNvPr id="218" name="Google Shape;218;p30"/>
          <p:cNvSpPr txBox="1"/>
          <p:nvPr>
            <p:ph idx="1" type="body"/>
          </p:nvPr>
        </p:nvSpPr>
        <p:spPr>
          <a:xfrm>
            <a:off x="311700" y="115247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100">
                <a:solidFill>
                  <a:srgbClr val="FF0000"/>
                </a:solidFill>
              </a:rPr>
              <a:t>Приобретения Центра в 2021 году:</a:t>
            </a:r>
            <a:endParaRPr b="1" sz="11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chemeClr val="dk1"/>
                </a:solidFill>
              </a:rPr>
              <a:t>Постройка погреба для хранения продуктов и консервации, приготовленной участниками Программы. Погреб для нужд Центра пожертвовали благотворители.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19" name="Google Shape;21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097475"/>
            <a:ext cx="3497174" cy="241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80900" y="2780275"/>
            <a:ext cx="3296649" cy="2082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29949" y="2097475"/>
            <a:ext cx="2161651" cy="2882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700">
                <a:solidFill>
                  <a:srgbClr val="980000"/>
                </a:solidFill>
              </a:rPr>
              <a:t>Цели на 2022 год</a:t>
            </a:r>
            <a:endParaRPr b="1" sz="2700">
              <a:solidFill>
                <a:srgbClr val="980000"/>
              </a:solidFill>
            </a:endParaRPr>
          </a:p>
        </p:txBody>
      </p:sp>
      <p:sp>
        <p:nvSpPr>
          <p:cNvPr id="227" name="Google Shape;227;p31"/>
          <p:cNvSpPr txBox="1"/>
          <p:nvPr>
            <p:ph idx="1" type="body"/>
          </p:nvPr>
        </p:nvSpPr>
        <p:spPr>
          <a:xfrm>
            <a:off x="311700" y="1152475"/>
            <a:ext cx="8520600" cy="15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100">
                <a:solidFill>
                  <a:srgbClr val="FF0000"/>
                </a:solidFill>
              </a:rPr>
              <a:t>Цели на 2022 год</a:t>
            </a:r>
            <a:endParaRPr b="1" sz="11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chemeClr val="dk1"/>
                </a:solidFill>
              </a:rPr>
              <a:t>1. Продолжениие строительства нового здания для реабилитационного Центра на территории Храма Вознесения Господня, поскольку действующее здание не справляется с потоком желающих пройти реабилитацию.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chemeClr val="dk1"/>
                </a:solidFill>
              </a:rPr>
              <a:t>2. Реализация социального проекта для помощи наркозависимым жителям Тверской области и людям, попавшим в трудную жизненную ситуацию “Мы выбираем жизнь  - трезвую, здоровую и счастливую!”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chemeClr val="dk1"/>
                </a:solidFill>
              </a:rPr>
              <a:t>3. Реализация социального проекта для помощи наркозависимым и доступной реабилитации от ПАВ для зависимых лиц, проживающих в г.Кимры и Тверской области “Наша дружная семья здоровье и счастье для тебя!” при поддержке Фонда президентских грантов.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chemeClr val="dk1"/>
                </a:solidFill>
              </a:rPr>
              <a:t>4. Обмен опытом реализации социальных проектов с другими социальными реабилитационными центрами на территории РФ.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980000"/>
                </a:solidFill>
              </a:rPr>
              <a:t>Информация об организации</a:t>
            </a:r>
            <a:endParaRPr>
              <a:solidFill>
                <a:srgbClr val="980000"/>
              </a:solidFill>
            </a:endParaRPr>
          </a:p>
        </p:txBody>
      </p:sp>
      <p:sp>
        <p:nvSpPr>
          <p:cNvPr id="62" name="Google Shape;62;p14"/>
          <p:cNvSpPr txBox="1"/>
          <p:nvPr>
            <p:ph idx="1" type="body"/>
          </p:nvPr>
        </p:nvSpPr>
        <p:spPr>
          <a:xfrm>
            <a:off x="311700" y="1017725"/>
            <a:ext cx="8520600" cy="355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Реабилитационный центр "Радуга" – это центр помощи наркозависимым и людям, страдающим от алкоголизма и игромании. Центр находится в г. Кимры Тверской области.</a:t>
            </a:r>
            <a:endParaRPr sz="1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 2013 года мы помогаем зависимым и их семьям вернуться к трезвой и здоровой жизни!</a:t>
            </a:r>
            <a:endParaRPr sz="1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63" name="Google Shape;63;p14"/>
          <p:cNvPicPr preferRelativeResize="0"/>
          <p:nvPr/>
        </p:nvPicPr>
        <p:blipFill rotWithShape="1">
          <a:blip r:embed="rId3">
            <a:alphaModFix/>
          </a:blip>
          <a:srcRect b="14482" l="0" r="0" t="14489"/>
          <a:stretch/>
        </p:blipFill>
        <p:spPr>
          <a:xfrm>
            <a:off x="1594175" y="1945100"/>
            <a:ext cx="5273851" cy="2807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700">
                <a:solidFill>
                  <a:srgbClr val="980000"/>
                </a:solidFill>
              </a:rPr>
              <a:t>Наши будни)</a:t>
            </a:r>
            <a:endParaRPr/>
          </a:p>
        </p:txBody>
      </p:sp>
      <p:sp>
        <p:nvSpPr>
          <p:cNvPr id="233" name="Google Shape;233;p32"/>
          <p:cNvSpPr txBox="1"/>
          <p:nvPr>
            <p:ph idx="1" type="body"/>
          </p:nvPr>
        </p:nvSpPr>
        <p:spPr>
          <a:xfrm>
            <a:off x="311700" y="1152475"/>
            <a:ext cx="8520600" cy="45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ru" sz="1300">
                <a:solidFill>
                  <a:schemeClr val="dk1"/>
                </a:solidFill>
              </a:rPr>
              <a:t>Дежурства по кухне: весело и вкусно! Воспитанники Центра в процессе реабилитации приобретали кулинарные навыки и готовили завтраки, обеды и ужины для участников </a:t>
            </a:r>
            <a:r>
              <a:rPr b="1" lang="ru" sz="1400">
                <a:solidFill>
                  <a:schemeClr val="dk1"/>
                </a:solidFill>
              </a:rPr>
              <a:t>Программы.</a:t>
            </a:r>
            <a:endParaRPr b="1" sz="1400">
              <a:solidFill>
                <a:schemeClr val="dk1"/>
              </a:solidFill>
            </a:endParaRPr>
          </a:p>
        </p:txBody>
      </p:sp>
      <p:pic>
        <p:nvPicPr>
          <p:cNvPr id="234" name="Google Shape;234;p32"/>
          <p:cNvPicPr preferRelativeResize="0"/>
          <p:nvPr/>
        </p:nvPicPr>
        <p:blipFill rotWithShape="1">
          <a:blip r:embed="rId3">
            <a:alphaModFix/>
          </a:blip>
          <a:srcRect b="0" l="25079" r="25079" t="0"/>
          <a:stretch/>
        </p:blipFill>
        <p:spPr>
          <a:xfrm>
            <a:off x="3230476" y="1756675"/>
            <a:ext cx="2149440" cy="3234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32316" y="1756675"/>
            <a:ext cx="3459284" cy="2594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2"/>
          <p:cNvPicPr preferRelativeResize="0"/>
          <p:nvPr/>
        </p:nvPicPr>
        <p:blipFill rotWithShape="1">
          <a:blip r:embed="rId5">
            <a:alphaModFix/>
          </a:blip>
          <a:srcRect b="1267" l="0" r="0" t="1257"/>
          <a:stretch/>
        </p:blipFill>
        <p:spPr>
          <a:xfrm>
            <a:off x="152400" y="1756675"/>
            <a:ext cx="2925676" cy="18928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2700">
                <a:solidFill>
                  <a:srgbClr val="980000"/>
                </a:solidFill>
              </a:rPr>
              <a:t>Моменты нашей жизни)))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33"/>
          <p:cNvSpPr txBox="1"/>
          <p:nvPr>
            <p:ph idx="1" type="body"/>
          </p:nvPr>
        </p:nvSpPr>
        <p:spPr>
          <a:xfrm>
            <a:off x="311700" y="949488"/>
            <a:ext cx="8520600" cy="46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ru" sz="1100">
                <a:solidFill>
                  <a:schemeClr val="dk1"/>
                </a:solidFill>
              </a:rPr>
              <a:t>Музицируем и поем: от романсов до рок-баллад! Руководитель Центра протоиерей Андрей Лазарев и выпускник Центра Максим Береснев регулярно организовыавют рок-концерты “От Баха до Блэкмора” для воспитанников “Радуги”!</a:t>
            </a:r>
            <a:endParaRPr b="1" sz="1100">
              <a:solidFill>
                <a:schemeClr val="dk1"/>
              </a:solidFill>
            </a:endParaRPr>
          </a:p>
        </p:txBody>
      </p:sp>
      <p:pic>
        <p:nvPicPr>
          <p:cNvPr id="243" name="Google Shape;243;p33"/>
          <p:cNvPicPr preferRelativeResize="0"/>
          <p:nvPr/>
        </p:nvPicPr>
        <p:blipFill rotWithShape="1">
          <a:blip r:embed="rId3">
            <a:alphaModFix/>
          </a:blip>
          <a:srcRect b="2462" l="0" r="0" t="2462"/>
          <a:stretch/>
        </p:blipFill>
        <p:spPr>
          <a:xfrm>
            <a:off x="152400" y="1614175"/>
            <a:ext cx="3236500" cy="2043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3"/>
          <p:cNvPicPr preferRelativeResize="0"/>
          <p:nvPr/>
        </p:nvPicPr>
        <p:blipFill rotWithShape="1">
          <a:blip r:embed="rId4">
            <a:alphaModFix/>
          </a:blip>
          <a:srcRect b="777" l="0" r="0" t="787"/>
          <a:stretch/>
        </p:blipFill>
        <p:spPr>
          <a:xfrm>
            <a:off x="5827300" y="2889525"/>
            <a:ext cx="3126200" cy="2043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33"/>
          <p:cNvPicPr preferRelativeResize="0"/>
          <p:nvPr/>
        </p:nvPicPr>
        <p:blipFill rotWithShape="1">
          <a:blip r:embed="rId5">
            <a:alphaModFix/>
          </a:blip>
          <a:srcRect b="2399" l="0" r="0" t="2399"/>
          <a:stretch/>
        </p:blipFill>
        <p:spPr>
          <a:xfrm>
            <a:off x="2677038" y="1944550"/>
            <a:ext cx="3569377" cy="2256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2700">
                <a:solidFill>
                  <a:srgbClr val="980000"/>
                </a:solidFill>
              </a:rPr>
              <a:t>Моменты нашей жизни)))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34"/>
          <p:cNvSpPr txBox="1"/>
          <p:nvPr>
            <p:ph idx="1" type="body"/>
          </p:nvPr>
        </p:nvSpPr>
        <p:spPr>
          <a:xfrm>
            <a:off x="391925" y="1017725"/>
            <a:ext cx="8520600" cy="48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ru" sz="1300">
                <a:solidFill>
                  <a:srgbClr val="000000"/>
                </a:solidFill>
              </a:rPr>
              <a:t>На “Семинарах по интересам” воспитанники Центра делятся с участниками Программы своим опытом, навыками и увлечениями! </a:t>
            </a:r>
            <a:endParaRPr b="1" sz="1300">
              <a:solidFill>
                <a:srgbClr val="000000"/>
              </a:solidFill>
            </a:endParaRPr>
          </a:p>
        </p:txBody>
      </p:sp>
      <p:pic>
        <p:nvPicPr>
          <p:cNvPr id="252" name="Google Shape;252;p34"/>
          <p:cNvPicPr preferRelativeResize="0"/>
          <p:nvPr/>
        </p:nvPicPr>
        <p:blipFill rotWithShape="1">
          <a:blip r:embed="rId3">
            <a:alphaModFix/>
          </a:blip>
          <a:srcRect b="5067" l="0" r="0" t="5076"/>
          <a:stretch/>
        </p:blipFill>
        <p:spPr>
          <a:xfrm>
            <a:off x="152400" y="1736525"/>
            <a:ext cx="3256550" cy="1943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4"/>
          <p:cNvPicPr preferRelativeResize="0"/>
          <p:nvPr/>
        </p:nvPicPr>
        <p:blipFill rotWithShape="1">
          <a:blip r:embed="rId4">
            <a:alphaModFix/>
          </a:blip>
          <a:srcRect b="5587" l="0" r="0" t="5578"/>
          <a:stretch/>
        </p:blipFill>
        <p:spPr>
          <a:xfrm>
            <a:off x="5303925" y="1531000"/>
            <a:ext cx="3528376" cy="208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4"/>
          <p:cNvPicPr preferRelativeResize="0"/>
          <p:nvPr/>
        </p:nvPicPr>
        <p:blipFill rotWithShape="1">
          <a:blip r:embed="rId5">
            <a:alphaModFix/>
          </a:blip>
          <a:srcRect b="1876" l="0" r="0" t="1876"/>
          <a:stretch/>
        </p:blipFill>
        <p:spPr>
          <a:xfrm>
            <a:off x="2869675" y="2927675"/>
            <a:ext cx="3256550" cy="2081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2700">
                <a:solidFill>
                  <a:srgbClr val="980000"/>
                </a:solidFill>
              </a:rPr>
              <a:t>Наши будни</a:t>
            </a:r>
            <a:r>
              <a:rPr b="1" lang="ru" sz="2700">
                <a:solidFill>
                  <a:srgbClr val="980000"/>
                </a:solidFill>
              </a:rPr>
              <a:t>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35"/>
          <p:cNvSpPr txBox="1"/>
          <p:nvPr>
            <p:ph idx="1" type="body"/>
          </p:nvPr>
        </p:nvSpPr>
        <p:spPr>
          <a:xfrm>
            <a:off x="311700" y="1017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ru" sz="1400">
                <a:solidFill>
                  <a:schemeClr val="dk1"/>
                </a:solidFill>
              </a:rPr>
              <a:t>В рамках поездок по историческим местам резиденты “Радуги” всегда посещают Толгский монастырь в г. Ярославле. Ребята с удовольствием трудятся в обители, помогают собирать урожай, готовить еду, фасовать и упаковывать монастырский чай!</a:t>
            </a:r>
            <a:endParaRPr b="1" sz="1400">
              <a:solidFill>
                <a:schemeClr val="dk1"/>
              </a:solidFill>
            </a:endParaRPr>
          </a:p>
        </p:txBody>
      </p:sp>
      <p:pic>
        <p:nvPicPr>
          <p:cNvPr id="261" name="Google Shape;261;p35"/>
          <p:cNvPicPr preferRelativeResize="0"/>
          <p:nvPr/>
        </p:nvPicPr>
        <p:blipFill rotWithShape="1">
          <a:blip r:embed="rId3">
            <a:alphaModFix/>
          </a:blip>
          <a:srcRect b="0" l="12502" r="12495" t="0"/>
          <a:stretch/>
        </p:blipFill>
        <p:spPr>
          <a:xfrm>
            <a:off x="2669002" y="1877575"/>
            <a:ext cx="4151368" cy="311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72768" y="1877575"/>
            <a:ext cx="2018833" cy="2691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5"/>
          <p:cNvPicPr preferRelativeResize="0"/>
          <p:nvPr/>
        </p:nvPicPr>
        <p:blipFill rotWithShape="1">
          <a:blip r:embed="rId5">
            <a:alphaModFix/>
          </a:blip>
          <a:srcRect b="26210" l="0" r="0" t="26210"/>
          <a:stretch/>
        </p:blipFill>
        <p:spPr>
          <a:xfrm>
            <a:off x="497775" y="1931388"/>
            <a:ext cx="2018823" cy="1280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2800" y="3314362"/>
            <a:ext cx="2168784" cy="16265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980000"/>
                </a:solidFill>
              </a:rPr>
              <a:t>Наши будни)</a:t>
            </a:r>
            <a:endParaRPr b="1">
              <a:solidFill>
                <a:srgbClr val="980000"/>
              </a:solidFill>
            </a:endParaRPr>
          </a:p>
        </p:txBody>
      </p:sp>
      <p:sp>
        <p:nvSpPr>
          <p:cNvPr id="270" name="Google Shape;270;p36"/>
          <p:cNvSpPr txBox="1"/>
          <p:nvPr>
            <p:ph idx="1" type="body"/>
          </p:nvPr>
        </p:nvSpPr>
        <p:spPr>
          <a:xfrm>
            <a:off x="311700" y="972000"/>
            <a:ext cx="8520600" cy="39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ru">
                <a:solidFill>
                  <a:srgbClr val="000000"/>
                </a:solidFill>
              </a:rPr>
              <a:t>Трудимся в Толгском монастыре во славу Божию!</a:t>
            </a:r>
            <a:endParaRPr b="1">
              <a:solidFill>
                <a:srgbClr val="000000"/>
              </a:solidFill>
            </a:endParaRPr>
          </a:p>
        </p:txBody>
      </p:sp>
      <p:pic>
        <p:nvPicPr>
          <p:cNvPr id="271" name="Google Shape;27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2950" y="1515900"/>
            <a:ext cx="2606399" cy="3475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71899" y="1515900"/>
            <a:ext cx="2606399" cy="3475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61024" y="1515900"/>
            <a:ext cx="2606399" cy="3475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980000"/>
                </a:solidFill>
              </a:rPr>
              <a:t>Наши будни)</a:t>
            </a:r>
            <a:endParaRPr b="1">
              <a:solidFill>
                <a:srgbClr val="980000"/>
              </a:solidFill>
            </a:endParaRPr>
          </a:p>
        </p:txBody>
      </p:sp>
      <p:sp>
        <p:nvSpPr>
          <p:cNvPr id="279" name="Google Shape;279;p37"/>
          <p:cNvSpPr txBox="1"/>
          <p:nvPr>
            <p:ph idx="1" type="body"/>
          </p:nvPr>
        </p:nvSpPr>
        <p:spPr>
          <a:xfrm>
            <a:off x="231500" y="1017725"/>
            <a:ext cx="8520600" cy="44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ru">
                <a:solidFill>
                  <a:srgbClr val="000000"/>
                </a:solidFill>
              </a:rPr>
              <a:t>Прогулка по Ярославлю в рамках поездки по историческим местам)</a:t>
            </a:r>
            <a:endParaRPr b="1">
              <a:solidFill>
                <a:srgbClr val="000000"/>
              </a:solidFill>
            </a:endParaRPr>
          </a:p>
        </p:txBody>
      </p:sp>
      <p:pic>
        <p:nvPicPr>
          <p:cNvPr id="280" name="Google Shape;28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616225"/>
            <a:ext cx="4499833" cy="337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04625" y="1616225"/>
            <a:ext cx="2644925" cy="180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16300" y="3260550"/>
            <a:ext cx="2307401" cy="1730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980000"/>
                </a:solidFill>
              </a:rPr>
              <a:t>Наши будни)</a:t>
            </a:r>
            <a:endParaRPr b="1">
              <a:solidFill>
                <a:srgbClr val="980000"/>
              </a:solidFill>
            </a:endParaRPr>
          </a:p>
        </p:txBody>
      </p:sp>
      <p:sp>
        <p:nvSpPr>
          <p:cNvPr id="288" name="Google Shape;288;p38"/>
          <p:cNvSpPr txBox="1"/>
          <p:nvPr>
            <p:ph idx="1" type="body"/>
          </p:nvPr>
        </p:nvSpPr>
        <p:spPr>
          <a:xfrm>
            <a:off x="311700" y="1017725"/>
            <a:ext cx="8520600" cy="43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ru" sz="1400">
                <a:solidFill>
                  <a:srgbClr val="000000"/>
                </a:solidFill>
              </a:rPr>
              <a:t>Посещение г.Переславль-Залесского и знаменитого Плещеева озера (поездка по историческим местам)</a:t>
            </a:r>
            <a:endParaRPr b="1" sz="1400">
              <a:solidFill>
                <a:srgbClr val="000000"/>
              </a:solidFill>
            </a:endParaRPr>
          </a:p>
        </p:txBody>
      </p:sp>
      <p:pic>
        <p:nvPicPr>
          <p:cNvPr id="289" name="Google Shape;28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601825"/>
            <a:ext cx="6020193" cy="338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34525" y="2747225"/>
            <a:ext cx="3228474" cy="219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980000"/>
                </a:solidFill>
              </a:rPr>
              <a:t>Наши будни)</a:t>
            </a:r>
            <a:endParaRPr b="1">
              <a:solidFill>
                <a:srgbClr val="980000"/>
              </a:solidFill>
            </a:endParaRPr>
          </a:p>
        </p:txBody>
      </p:sp>
      <p:sp>
        <p:nvSpPr>
          <p:cNvPr id="296" name="Google Shape;296;p39"/>
          <p:cNvSpPr txBox="1"/>
          <p:nvPr>
            <p:ph idx="1" type="body"/>
          </p:nvPr>
        </p:nvSpPr>
        <p:spPr>
          <a:xfrm>
            <a:off x="311700" y="951950"/>
            <a:ext cx="8520600" cy="71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ru">
                <a:solidFill>
                  <a:srgbClr val="000000"/>
                </a:solidFill>
              </a:rPr>
              <a:t>Посещение достопримечательностей Ростова Великого, экскурсия по Ростовскому Кремлю.</a:t>
            </a:r>
            <a:endParaRPr b="1">
              <a:solidFill>
                <a:srgbClr val="000000"/>
              </a:solidFill>
            </a:endParaRPr>
          </a:p>
        </p:txBody>
      </p:sp>
      <p:pic>
        <p:nvPicPr>
          <p:cNvPr id="297" name="Google Shape;29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816850"/>
            <a:ext cx="2380689" cy="3174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85489" y="1816850"/>
            <a:ext cx="4232332" cy="3174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70221" y="1816850"/>
            <a:ext cx="1785517" cy="31742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2700">
                <a:solidFill>
                  <a:srgbClr val="980000"/>
                </a:solidFill>
              </a:rPr>
              <a:t>Наши будни</a:t>
            </a:r>
            <a:r>
              <a:rPr b="1" lang="ru" sz="2700">
                <a:solidFill>
                  <a:srgbClr val="980000"/>
                </a:solidFill>
              </a:rPr>
              <a:t>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40"/>
          <p:cNvSpPr txBox="1"/>
          <p:nvPr>
            <p:ph idx="1" type="body"/>
          </p:nvPr>
        </p:nvSpPr>
        <p:spPr>
          <a:xfrm>
            <a:off x="311700" y="1152475"/>
            <a:ext cx="8520600" cy="78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ru" sz="1600">
                <a:solidFill>
                  <a:srgbClr val="000000"/>
                </a:solidFill>
              </a:rPr>
              <a:t>Визит Митрополита Тверского и Кашинского Амвросия в Центр “Радуга”</a:t>
            </a:r>
            <a:endParaRPr b="1" sz="1600">
              <a:solidFill>
                <a:srgbClr val="000000"/>
              </a:solidFill>
            </a:endParaRPr>
          </a:p>
        </p:txBody>
      </p:sp>
      <p:pic>
        <p:nvPicPr>
          <p:cNvPr id="306" name="Google Shape;306;p40"/>
          <p:cNvPicPr preferRelativeResize="0"/>
          <p:nvPr/>
        </p:nvPicPr>
        <p:blipFill rotWithShape="1">
          <a:blip r:embed="rId3">
            <a:alphaModFix/>
          </a:blip>
          <a:srcRect b="11732" l="0" r="0" t="11732"/>
          <a:stretch/>
        </p:blipFill>
        <p:spPr>
          <a:xfrm>
            <a:off x="152400" y="2087575"/>
            <a:ext cx="5173320" cy="2903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97895" y="1556200"/>
            <a:ext cx="3513480" cy="229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85425" y="3248525"/>
            <a:ext cx="2697101" cy="1834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2700">
                <a:solidFill>
                  <a:srgbClr val="980000"/>
                </a:solidFill>
              </a:rPr>
              <a:t>Наши будни</a:t>
            </a:r>
            <a:r>
              <a:rPr b="1" lang="ru" sz="2700">
                <a:solidFill>
                  <a:srgbClr val="980000"/>
                </a:solidFill>
              </a:rPr>
              <a:t>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41"/>
          <p:cNvSpPr txBox="1"/>
          <p:nvPr>
            <p:ph idx="1" type="body"/>
          </p:nvPr>
        </p:nvSpPr>
        <p:spPr>
          <a:xfrm>
            <a:off x="311700" y="11524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ru" sz="1400">
                <a:solidFill>
                  <a:srgbClr val="000000"/>
                </a:solidFill>
              </a:rPr>
              <a:t>“Рождественский концерт” для воспитанников Центра. С дружеским визитом в “Радугу” приехали заслуженная артистка России Ирина Леонова и гитарист Андрей Кочетков! </a:t>
            </a:r>
            <a:endParaRPr b="1" sz="1400">
              <a:solidFill>
                <a:srgbClr val="000000"/>
              </a:solidFill>
            </a:endParaRPr>
          </a:p>
        </p:txBody>
      </p:sp>
      <p:pic>
        <p:nvPicPr>
          <p:cNvPr id="315" name="Google Shape;315;p41"/>
          <p:cNvPicPr preferRelativeResize="0"/>
          <p:nvPr/>
        </p:nvPicPr>
        <p:blipFill rotWithShape="1">
          <a:blip r:embed="rId3">
            <a:alphaModFix/>
          </a:blip>
          <a:srcRect b="7741" l="0" r="0" t="7741"/>
          <a:stretch/>
        </p:blipFill>
        <p:spPr>
          <a:xfrm>
            <a:off x="152400" y="1877575"/>
            <a:ext cx="5547484" cy="3113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980000"/>
                </a:solidFill>
              </a:rPr>
              <a:t>Команда организации</a:t>
            </a:r>
            <a:endParaRPr>
              <a:solidFill>
                <a:srgbClr val="980000"/>
              </a:solidFill>
            </a:endParaRPr>
          </a:p>
        </p:txBody>
      </p:sp>
      <p:sp>
        <p:nvSpPr>
          <p:cNvPr id="69" name="Google Shape;69;p15"/>
          <p:cNvSpPr txBox="1"/>
          <p:nvPr>
            <p:ph idx="1" type="body"/>
          </p:nvPr>
        </p:nvSpPr>
        <p:spPr>
          <a:xfrm>
            <a:off x="2205800" y="1183100"/>
            <a:ext cx="2506500" cy="130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ru" sz="1300">
                <a:solidFill>
                  <a:srgbClr val="FF0000"/>
                </a:solidFill>
              </a:rPr>
              <a:t>Руководитель ЦПН “Радуга”</a:t>
            </a:r>
            <a:r>
              <a:rPr lang="ru" sz="1300"/>
              <a:t> настоятель храма Вознесения Господня города Кимры Тверской области - протоиерей Андрей Леонидович Лазарев</a:t>
            </a:r>
            <a:endParaRPr sz="1300"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1175" y="1082850"/>
            <a:ext cx="1536525" cy="1514574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5"/>
          <p:cNvSpPr txBox="1"/>
          <p:nvPr/>
        </p:nvSpPr>
        <p:spPr>
          <a:xfrm>
            <a:off x="2296025" y="3218450"/>
            <a:ext cx="1845000" cy="11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rgbClr val="FF0000"/>
                </a:solidFill>
              </a:rPr>
              <a:t>Руководитель Программы Центра “Радуга”, психолог</a:t>
            </a:r>
            <a:r>
              <a:rPr lang="ru" sz="1300"/>
              <a:t> Самбуров Александр Евгеньевич</a:t>
            </a:r>
            <a:endParaRPr sz="1300"/>
          </a:p>
        </p:txBody>
      </p:sp>
      <p:pic>
        <p:nvPicPr>
          <p:cNvPr id="72" name="Google Shape;7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6475" y="3162275"/>
            <a:ext cx="1591224" cy="1514574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5"/>
          <p:cNvSpPr txBox="1"/>
          <p:nvPr/>
        </p:nvSpPr>
        <p:spPr>
          <a:xfrm>
            <a:off x="10276975" y="852225"/>
            <a:ext cx="577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15"/>
          <p:cNvSpPr txBox="1"/>
          <p:nvPr/>
        </p:nvSpPr>
        <p:spPr>
          <a:xfrm>
            <a:off x="5233688" y="1176063"/>
            <a:ext cx="17973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rgbClr val="FF0000"/>
                </a:solidFill>
              </a:rPr>
              <a:t>Руководитель работы с созависимыми</a:t>
            </a:r>
            <a:r>
              <a:rPr lang="ru" sz="1300"/>
              <a:t>, </a:t>
            </a:r>
            <a:r>
              <a:rPr lang="ru" sz="1300">
                <a:solidFill>
                  <a:srgbClr val="FF0000"/>
                </a:solidFill>
              </a:rPr>
              <a:t>психолог</a:t>
            </a:r>
            <a:r>
              <a:rPr lang="ru" sz="1300"/>
              <a:t> Наталья Валентиновна Хрулева</a:t>
            </a:r>
            <a:endParaRPr sz="1300"/>
          </a:p>
        </p:txBody>
      </p:sp>
      <p:pic>
        <p:nvPicPr>
          <p:cNvPr id="75" name="Google Shape;75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48775" y="1017725"/>
            <a:ext cx="1423724" cy="1608324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5"/>
          <p:cNvSpPr txBox="1"/>
          <p:nvPr/>
        </p:nvSpPr>
        <p:spPr>
          <a:xfrm>
            <a:off x="5371675" y="3135050"/>
            <a:ext cx="1536600" cy="158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rgbClr val="FF0000"/>
                </a:solidFill>
              </a:rPr>
              <a:t>Психолог по работе с зависимыми от психоактивных веществ </a:t>
            </a:r>
            <a:r>
              <a:rPr lang="ru" sz="1300"/>
              <a:t>Самбурова Инна Владимировна</a:t>
            </a:r>
            <a:endParaRPr sz="1300"/>
          </a:p>
        </p:txBody>
      </p:sp>
      <p:pic>
        <p:nvPicPr>
          <p:cNvPr id="77" name="Google Shape;77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31000" y="3018352"/>
            <a:ext cx="1606180" cy="1585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980000"/>
                </a:solidFill>
              </a:rPr>
              <a:t>Наши будни)</a:t>
            </a:r>
            <a:endParaRPr b="1">
              <a:solidFill>
                <a:srgbClr val="980000"/>
              </a:solidFill>
            </a:endParaRPr>
          </a:p>
        </p:txBody>
      </p:sp>
      <p:sp>
        <p:nvSpPr>
          <p:cNvPr id="321" name="Google Shape;321;p42"/>
          <p:cNvSpPr txBox="1"/>
          <p:nvPr>
            <p:ph idx="1" type="body"/>
          </p:nvPr>
        </p:nvSpPr>
        <p:spPr>
          <a:xfrm>
            <a:off x="311700" y="1152475"/>
            <a:ext cx="8520600" cy="64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ru" sz="1600">
                <a:solidFill>
                  <a:srgbClr val="000000"/>
                </a:solidFill>
              </a:rPr>
              <a:t>Воспитанники Центра “Радуга” занимаются волонтерской деятельностью в приходском Обществе трезвости (1 раз в неделю)</a:t>
            </a:r>
            <a:endParaRPr b="1" sz="1600">
              <a:solidFill>
                <a:srgbClr val="000000"/>
              </a:solidFill>
            </a:endParaRPr>
          </a:p>
        </p:txBody>
      </p:sp>
      <p:pic>
        <p:nvPicPr>
          <p:cNvPr id="322" name="Google Shape;322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4625" y="1929525"/>
            <a:ext cx="3043925" cy="304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54000" y="1947175"/>
            <a:ext cx="4058566" cy="3043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980000"/>
                </a:solidFill>
              </a:rPr>
              <a:t>Наши будни)</a:t>
            </a:r>
            <a:endParaRPr b="1">
              <a:solidFill>
                <a:srgbClr val="980000"/>
              </a:solidFill>
            </a:endParaRPr>
          </a:p>
        </p:txBody>
      </p:sp>
      <p:sp>
        <p:nvSpPr>
          <p:cNvPr id="329" name="Google Shape;329;p43"/>
          <p:cNvSpPr txBox="1"/>
          <p:nvPr>
            <p:ph idx="1" type="body"/>
          </p:nvPr>
        </p:nvSpPr>
        <p:spPr>
          <a:xfrm>
            <a:off x="311700" y="1152475"/>
            <a:ext cx="8520600" cy="92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ru" sz="1500">
                <a:solidFill>
                  <a:srgbClr val="000000"/>
                </a:solidFill>
              </a:rPr>
              <a:t>Лекция “Сопротивление лечению зависимости в парадигме Православия” от Романа Ивановича Прищенко - клинического психолога, основателя реабилитационного Центра “Воскресенье”</a:t>
            </a:r>
            <a:endParaRPr b="1" sz="1500">
              <a:solidFill>
                <a:srgbClr val="000000"/>
              </a:solidFill>
            </a:endParaRPr>
          </a:p>
        </p:txBody>
      </p:sp>
      <p:pic>
        <p:nvPicPr>
          <p:cNvPr id="330" name="Google Shape;330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0175" y="2210325"/>
            <a:ext cx="3684166" cy="276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28341" y="2210325"/>
            <a:ext cx="3684166" cy="276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>
                <a:solidFill>
                  <a:srgbClr val="980000"/>
                </a:solidFill>
              </a:rPr>
              <a:t>Наши будни)</a:t>
            </a:r>
            <a:endParaRPr b="1"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p44"/>
          <p:cNvSpPr txBox="1"/>
          <p:nvPr>
            <p:ph idx="1" type="body"/>
          </p:nvPr>
        </p:nvSpPr>
        <p:spPr>
          <a:xfrm>
            <a:off x="311700" y="881775"/>
            <a:ext cx="8520600" cy="10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ru" sz="1400">
                <a:solidFill>
                  <a:srgbClr val="000000"/>
                </a:solidFill>
              </a:rPr>
              <a:t>Летний концерт “Музыка души” на площади у храма Вознесения Господня. Перед воспитанниками Центра “Радуга” и жителями города Кимры выступают поэт, композитор и музыкант Дмитрий Мальцев с супругой Александрой и заслуженная артистка России Галина Улетова.</a:t>
            </a:r>
            <a:endParaRPr b="1" sz="1400">
              <a:solidFill>
                <a:srgbClr val="000000"/>
              </a:solidFill>
            </a:endParaRPr>
          </a:p>
        </p:txBody>
      </p:sp>
      <p:pic>
        <p:nvPicPr>
          <p:cNvPr id="338" name="Google Shape;338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097675"/>
            <a:ext cx="4359208" cy="2893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3775" y="1945263"/>
            <a:ext cx="2693776" cy="1640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85250" y="3201275"/>
            <a:ext cx="2801124" cy="1747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>
                <a:solidFill>
                  <a:srgbClr val="980000"/>
                </a:solidFill>
              </a:rPr>
              <a:t>Наши будни)</a:t>
            </a:r>
            <a:endParaRPr b="1"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p45"/>
          <p:cNvSpPr txBox="1"/>
          <p:nvPr>
            <p:ph idx="1" type="body"/>
          </p:nvPr>
        </p:nvSpPr>
        <p:spPr>
          <a:xfrm>
            <a:off x="311700" y="921850"/>
            <a:ext cx="8520600" cy="72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ru">
                <a:solidFill>
                  <a:srgbClr val="000000"/>
                </a:solidFill>
              </a:rPr>
              <a:t>Посещение воспитанниками Центра “Радуга” Кимрского краеведческого музея.</a:t>
            </a:r>
            <a:endParaRPr b="1">
              <a:solidFill>
                <a:srgbClr val="000000"/>
              </a:solidFill>
            </a:endParaRPr>
          </a:p>
        </p:txBody>
      </p:sp>
      <p:pic>
        <p:nvPicPr>
          <p:cNvPr id="347" name="Google Shape;347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125" y="1644250"/>
            <a:ext cx="4044376" cy="2274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19901" y="1796650"/>
            <a:ext cx="4671700" cy="3100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80800" y="3328750"/>
            <a:ext cx="2537740" cy="1684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>
                <a:solidFill>
                  <a:srgbClr val="980000"/>
                </a:solidFill>
              </a:rPr>
              <a:t>Наши будни)</a:t>
            </a:r>
            <a:endParaRPr b="1"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" name="Google Shape;355;p46"/>
          <p:cNvSpPr txBox="1"/>
          <p:nvPr>
            <p:ph idx="1" type="body"/>
          </p:nvPr>
        </p:nvSpPr>
        <p:spPr>
          <a:xfrm>
            <a:off x="311700" y="951950"/>
            <a:ext cx="8520600" cy="72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ru">
                <a:solidFill>
                  <a:srgbClr val="000000"/>
                </a:solidFill>
              </a:rPr>
              <a:t>К нам в гости приехали успешные выпускники, которые после окончания Программы создали семьи и живут в абсолютной трезвости!</a:t>
            </a:r>
            <a:endParaRPr b="1">
              <a:solidFill>
                <a:srgbClr val="000000"/>
              </a:solidFill>
            </a:endParaRPr>
          </a:p>
        </p:txBody>
      </p:sp>
      <p:pic>
        <p:nvPicPr>
          <p:cNvPr id="356" name="Google Shape;356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826750"/>
            <a:ext cx="4216495" cy="3164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21295" y="1826750"/>
            <a:ext cx="4470304" cy="29671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>
                <a:solidFill>
                  <a:srgbClr val="980000"/>
                </a:solidFill>
              </a:rPr>
              <a:t>Наши будни)</a:t>
            </a:r>
            <a:endParaRPr b="1"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p47"/>
          <p:cNvSpPr txBox="1"/>
          <p:nvPr>
            <p:ph idx="1" type="body"/>
          </p:nvPr>
        </p:nvSpPr>
        <p:spPr>
          <a:xfrm>
            <a:off x="311700" y="931900"/>
            <a:ext cx="8520600" cy="95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ru" sz="1600">
                <a:solidFill>
                  <a:srgbClr val="000000"/>
                </a:solidFill>
              </a:rPr>
              <a:t>Урожай наших воспитанников) Ребята с удовольствием работают в теплицах, ухаживают за овощами и с радостью наблюдают результаты своего созидательного труда!</a:t>
            </a:r>
            <a:endParaRPr b="1" sz="1600">
              <a:solidFill>
                <a:srgbClr val="000000"/>
              </a:solidFill>
            </a:endParaRPr>
          </a:p>
        </p:txBody>
      </p:sp>
      <p:pic>
        <p:nvPicPr>
          <p:cNvPr id="364" name="Google Shape;364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037400"/>
            <a:ext cx="2216661" cy="2953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21461" y="2037400"/>
            <a:ext cx="2216661" cy="2953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90522" y="2037400"/>
            <a:ext cx="2216661" cy="2953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>
                <a:solidFill>
                  <a:srgbClr val="980000"/>
                </a:solidFill>
              </a:rPr>
              <a:t>Наши будни)</a:t>
            </a:r>
            <a:endParaRPr b="1"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p48"/>
          <p:cNvSpPr txBox="1"/>
          <p:nvPr>
            <p:ph idx="1" type="body"/>
          </p:nvPr>
        </p:nvSpPr>
        <p:spPr>
          <a:xfrm>
            <a:off x="311700" y="951950"/>
            <a:ext cx="8600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ru" sz="1600">
                <a:solidFill>
                  <a:srgbClr val="000000"/>
                </a:solidFill>
              </a:rPr>
              <a:t>“Трудотерапия” в Центре “Радуга” - резиденты изготавливают и золотят детали для иконостаса храма Вознесения Господня.</a:t>
            </a:r>
            <a:endParaRPr b="1" sz="1600">
              <a:solidFill>
                <a:srgbClr val="000000"/>
              </a:solidFill>
            </a:endParaRPr>
          </a:p>
        </p:txBody>
      </p:sp>
      <p:pic>
        <p:nvPicPr>
          <p:cNvPr id="373" name="Google Shape;373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677050"/>
            <a:ext cx="3314050" cy="331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18850" y="1677050"/>
            <a:ext cx="3314050" cy="331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85301" y="1677050"/>
            <a:ext cx="1906301" cy="1906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22375" y="2877575"/>
            <a:ext cx="1980202" cy="2195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>
                <a:solidFill>
                  <a:srgbClr val="980000"/>
                </a:solidFill>
              </a:rPr>
              <a:t>Наши будни)</a:t>
            </a:r>
            <a:endParaRPr b="1"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p49"/>
          <p:cNvSpPr txBox="1"/>
          <p:nvPr>
            <p:ph idx="1" type="body"/>
          </p:nvPr>
        </p:nvSpPr>
        <p:spPr>
          <a:xfrm>
            <a:off x="261575" y="8710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ru">
                <a:solidFill>
                  <a:schemeClr val="dk1"/>
                </a:solidFill>
              </a:rPr>
              <a:t>Круиз на теплоходе по Волге</a:t>
            </a:r>
            <a:endParaRPr b="1">
              <a:solidFill>
                <a:schemeClr val="dk1"/>
              </a:solidFill>
            </a:endParaRPr>
          </a:p>
        </p:txBody>
      </p:sp>
      <p:pic>
        <p:nvPicPr>
          <p:cNvPr id="383" name="Google Shape;383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96150"/>
            <a:ext cx="5114800" cy="3394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29625" y="713825"/>
            <a:ext cx="3572000" cy="2370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19600" y="3237140"/>
            <a:ext cx="2642500" cy="17539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5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>
                <a:solidFill>
                  <a:srgbClr val="980000"/>
                </a:solidFill>
              </a:rPr>
              <a:t>Наши будни)</a:t>
            </a:r>
            <a:endParaRPr b="1"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p50"/>
          <p:cNvSpPr txBox="1"/>
          <p:nvPr>
            <p:ph idx="1" type="body"/>
          </p:nvPr>
        </p:nvSpPr>
        <p:spPr>
          <a:xfrm>
            <a:off x="311700" y="941925"/>
            <a:ext cx="8520600" cy="8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ru" sz="1500">
                <a:solidFill>
                  <a:srgbClr val="000000"/>
                </a:solidFill>
              </a:rPr>
              <a:t>Воспитанники “Радуги” посильно помогают в строительстве нового здания для реабилитационного Центра. Ребята под наблюдением специалистов участвовали в заливке полов бетоном.</a:t>
            </a:r>
            <a:endParaRPr b="1" sz="1500">
              <a:solidFill>
                <a:srgbClr val="000000"/>
              </a:solidFill>
            </a:endParaRPr>
          </a:p>
        </p:txBody>
      </p:sp>
      <p:pic>
        <p:nvPicPr>
          <p:cNvPr id="392" name="Google Shape;392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937025"/>
            <a:ext cx="3054074" cy="3054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58874" y="1937025"/>
            <a:ext cx="3054074" cy="3054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65348" y="1937025"/>
            <a:ext cx="2290558" cy="30540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5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>
                <a:solidFill>
                  <a:srgbClr val="980000"/>
                </a:solidFill>
              </a:rPr>
              <a:t>Наши будни)</a:t>
            </a:r>
            <a:endParaRPr/>
          </a:p>
        </p:txBody>
      </p:sp>
      <p:sp>
        <p:nvSpPr>
          <p:cNvPr id="400" name="Google Shape;400;p51"/>
          <p:cNvSpPr txBox="1"/>
          <p:nvPr>
            <p:ph idx="1" type="body"/>
          </p:nvPr>
        </p:nvSpPr>
        <p:spPr>
          <a:xfrm>
            <a:off x="311700" y="1017725"/>
            <a:ext cx="8520600" cy="64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ru" sz="1500">
                <a:solidFill>
                  <a:schemeClr val="dk1"/>
                </a:solidFill>
              </a:rPr>
              <a:t>Концерт в “Радуге” от “Цыганского голоса России”, участницы вокального шоу “Голос” Леонсии Эрденко!</a:t>
            </a:r>
            <a:endParaRPr b="1" sz="1500">
              <a:solidFill>
                <a:schemeClr val="dk1"/>
              </a:solidFill>
            </a:endParaRPr>
          </a:p>
        </p:txBody>
      </p:sp>
      <p:pic>
        <p:nvPicPr>
          <p:cNvPr id="401" name="Google Shape;401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812425"/>
            <a:ext cx="4788964" cy="317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93764" y="1812425"/>
            <a:ext cx="3897836" cy="25871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980000"/>
                </a:solidFill>
              </a:rPr>
              <a:t>Команда организации</a:t>
            </a:r>
            <a:endParaRPr>
              <a:solidFill>
                <a:srgbClr val="980000"/>
              </a:solidFill>
            </a:endParaRPr>
          </a:p>
        </p:txBody>
      </p:sp>
      <p:sp>
        <p:nvSpPr>
          <p:cNvPr id="83" name="Google Shape;83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84" name="Google Shape;8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000" y="1203175"/>
            <a:ext cx="1473875" cy="1383624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6"/>
          <p:cNvSpPr txBox="1"/>
          <p:nvPr/>
        </p:nvSpPr>
        <p:spPr>
          <a:xfrm>
            <a:off x="2115550" y="1203175"/>
            <a:ext cx="18750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rgbClr val="FF0000"/>
                </a:solidFill>
              </a:rPr>
              <a:t>Психолог-супервизор </a:t>
            </a:r>
            <a:r>
              <a:rPr lang="ru" sz="1300"/>
              <a:t>Сухарева Ольга Анатольевна</a:t>
            </a:r>
            <a:endParaRPr sz="1300"/>
          </a:p>
        </p:txBody>
      </p:sp>
      <p:pic>
        <p:nvPicPr>
          <p:cNvPr id="86" name="Google Shape;86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38475" y="1203175"/>
            <a:ext cx="1473874" cy="1383624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6"/>
          <p:cNvSpPr txBox="1"/>
          <p:nvPr/>
        </p:nvSpPr>
        <p:spPr>
          <a:xfrm>
            <a:off x="4652200" y="1211975"/>
            <a:ext cx="20355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rgbClr val="FF0000"/>
                </a:solidFill>
              </a:rPr>
              <a:t>Социальный работник, консультант-мотиватор </a:t>
            </a:r>
            <a:r>
              <a:rPr lang="ru" sz="1300"/>
              <a:t>Мягкова Елена Юрьевна</a:t>
            </a:r>
            <a:endParaRPr sz="1300"/>
          </a:p>
        </p:txBody>
      </p:sp>
      <p:pic>
        <p:nvPicPr>
          <p:cNvPr id="88" name="Google Shape;88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5888" y="2867550"/>
            <a:ext cx="1564099" cy="1443775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6"/>
          <p:cNvSpPr txBox="1"/>
          <p:nvPr/>
        </p:nvSpPr>
        <p:spPr>
          <a:xfrm>
            <a:off x="2205800" y="2867550"/>
            <a:ext cx="13938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rgbClr val="FF0000"/>
                </a:solidFill>
              </a:rPr>
              <a:t>Психолог </a:t>
            </a:r>
            <a:r>
              <a:rPr lang="ru" sz="1300"/>
              <a:t>Кокорева Ирина Евгеньевна</a:t>
            </a:r>
            <a:endParaRPr sz="1300"/>
          </a:p>
        </p:txBody>
      </p:sp>
      <p:pic>
        <p:nvPicPr>
          <p:cNvPr id="90" name="Google Shape;90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56675" y="2897625"/>
            <a:ext cx="2356224" cy="1383625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6"/>
          <p:cNvSpPr txBox="1"/>
          <p:nvPr/>
        </p:nvSpPr>
        <p:spPr>
          <a:xfrm>
            <a:off x="4887850" y="2897625"/>
            <a:ext cx="1564200" cy="11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rgbClr val="FF0000"/>
                </a:solidFill>
              </a:rPr>
              <a:t>Педагог по арт-терапии </a:t>
            </a:r>
            <a:r>
              <a:rPr lang="ru" sz="1300"/>
              <a:t>Коченова Наталья Алексеевна</a:t>
            </a:r>
            <a:endParaRPr sz="130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5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>
                <a:solidFill>
                  <a:srgbClr val="980000"/>
                </a:solidFill>
              </a:rPr>
              <a:t>Наши будни)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Google Shape;408;p52"/>
          <p:cNvSpPr txBox="1"/>
          <p:nvPr>
            <p:ph idx="1" type="body"/>
          </p:nvPr>
        </p:nvSpPr>
        <p:spPr>
          <a:xfrm>
            <a:off x="311700" y="1017725"/>
            <a:ext cx="8520600" cy="42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ru">
                <a:solidFill>
                  <a:srgbClr val="000000"/>
                </a:solidFill>
              </a:rPr>
              <a:t>Терапевтическая работа на свежем воздухе)</a:t>
            </a:r>
            <a:endParaRPr b="1">
              <a:solidFill>
                <a:srgbClr val="000000"/>
              </a:solidFill>
            </a:endParaRPr>
          </a:p>
        </p:txBody>
      </p:sp>
      <p:pic>
        <p:nvPicPr>
          <p:cNvPr id="409" name="Google Shape;409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91925"/>
            <a:ext cx="5121168" cy="339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25968" y="1591925"/>
            <a:ext cx="3565632" cy="23666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5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>
                <a:solidFill>
                  <a:srgbClr val="980000"/>
                </a:solidFill>
              </a:rPr>
              <a:t>Наши будни)</a:t>
            </a:r>
            <a:endParaRPr/>
          </a:p>
        </p:txBody>
      </p:sp>
      <p:sp>
        <p:nvSpPr>
          <p:cNvPr id="416" name="Google Shape;416;p53"/>
          <p:cNvSpPr txBox="1"/>
          <p:nvPr>
            <p:ph idx="1" type="body"/>
          </p:nvPr>
        </p:nvSpPr>
        <p:spPr>
          <a:xfrm>
            <a:off x="311700" y="921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ru" sz="1500">
                <a:solidFill>
                  <a:schemeClr val="dk1"/>
                </a:solidFill>
              </a:rPr>
              <a:t>Экскурсия по городу Кимры в сопровождении научного сотрудника Кимрского краеведческого музея Татьяны Петровны.</a:t>
            </a:r>
            <a:endParaRPr b="1" sz="1500">
              <a:solidFill>
                <a:schemeClr val="dk1"/>
              </a:solidFill>
            </a:endParaRPr>
          </a:p>
        </p:txBody>
      </p:sp>
      <p:pic>
        <p:nvPicPr>
          <p:cNvPr id="417" name="Google Shape;417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646950"/>
            <a:ext cx="2219681" cy="3344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30563" y="1646950"/>
            <a:ext cx="4082876" cy="307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71950" y="1460463"/>
            <a:ext cx="2098026" cy="34490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5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>
                <a:solidFill>
                  <a:srgbClr val="980000"/>
                </a:solidFill>
              </a:rPr>
              <a:t>Наши будни)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5" name="Google Shape;425;p54"/>
          <p:cNvSpPr txBox="1"/>
          <p:nvPr>
            <p:ph idx="1" type="body"/>
          </p:nvPr>
        </p:nvSpPr>
        <p:spPr>
          <a:xfrm>
            <a:off x="311700" y="1017725"/>
            <a:ext cx="8520600" cy="71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ru" sz="1600">
                <a:solidFill>
                  <a:schemeClr val="dk1"/>
                </a:solidFill>
              </a:rPr>
              <a:t>Поездка воспитанников Центра в Александро-Невский женский монастырь в Маклаково (Кимрский район)</a:t>
            </a:r>
            <a:endParaRPr b="1" sz="1600">
              <a:solidFill>
                <a:schemeClr val="dk1"/>
              </a:solidFill>
            </a:endParaRPr>
          </a:p>
        </p:txBody>
      </p:sp>
      <p:pic>
        <p:nvPicPr>
          <p:cNvPr id="426" name="Google Shape;426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882625"/>
            <a:ext cx="4683200" cy="3108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88000" y="1882625"/>
            <a:ext cx="2063251" cy="3108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63801" y="2090013"/>
            <a:ext cx="1787949" cy="26937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5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>
                <a:solidFill>
                  <a:srgbClr val="980000"/>
                </a:solidFill>
              </a:rPr>
              <a:t>Наши будни)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4" name="Google Shape;434;p55"/>
          <p:cNvSpPr txBox="1"/>
          <p:nvPr>
            <p:ph idx="1" type="body"/>
          </p:nvPr>
        </p:nvSpPr>
        <p:spPr>
          <a:xfrm>
            <a:off x="261550" y="1017725"/>
            <a:ext cx="8520600" cy="43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ru" sz="1600">
                <a:solidFill>
                  <a:schemeClr val="dk1"/>
                </a:solidFill>
              </a:rPr>
              <a:t>Концерт в честь праздника Вознесения Господня на прихрамовой площади.</a:t>
            </a:r>
            <a:endParaRPr b="1" sz="1600">
              <a:solidFill>
                <a:schemeClr val="dk1"/>
              </a:solidFill>
            </a:endParaRPr>
          </a:p>
        </p:txBody>
      </p:sp>
      <p:pic>
        <p:nvPicPr>
          <p:cNvPr id="435" name="Google Shape;435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601825"/>
            <a:ext cx="5106252" cy="338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11050" y="1535025"/>
            <a:ext cx="3580548" cy="208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15125" y="3258550"/>
            <a:ext cx="2834700" cy="1782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5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>
                <a:solidFill>
                  <a:srgbClr val="980000"/>
                </a:solidFill>
              </a:rPr>
              <a:t>Наши будни)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Google Shape;443;p56"/>
          <p:cNvSpPr txBox="1"/>
          <p:nvPr>
            <p:ph idx="1" type="body"/>
          </p:nvPr>
        </p:nvSpPr>
        <p:spPr>
          <a:xfrm>
            <a:off x="311700" y="911850"/>
            <a:ext cx="8520600" cy="63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ru" sz="1600">
                <a:solidFill>
                  <a:schemeClr val="dk1"/>
                </a:solidFill>
              </a:rPr>
              <a:t>Занятие по истории живописи с художником-волонтером Юрием Александровичем.</a:t>
            </a:r>
            <a:endParaRPr b="1" sz="1600">
              <a:solidFill>
                <a:schemeClr val="dk1"/>
              </a:solidFill>
            </a:endParaRPr>
          </a:p>
        </p:txBody>
      </p:sp>
      <p:pic>
        <p:nvPicPr>
          <p:cNvPr id="444" name="Google Shape;444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696350"/>
            <a:ext cx="4963840" cy="3294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68640" y="1696350"/>
            <a:ext cx="3722962" cy="24722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5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>
                <a:solidFill>
                  <a:srgbClr val="980000"/>
                </a:solidFill>
              </a:rPr>
              <a:t>Наши будни)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1" name="Google Shape;451;p57"/>
          <p:cNvSpPr txBox="1"/>
          <p:nvPr>
            <p:ph idx="1" type="body"/>
          </p:nvPr>
        </p:nvSpPr>
        <p:spPr>
          <a:xfrm>
            <a:off x="311700" y="951925"/>
            <a:ext cx="8520600" cy="41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ru">
                <a:solidFill>
                  <a:schemeClr val="dk1"/>
                </a:solidFill>
              </a:rPr>
              <a:t>Арт-терапия на улице. Рисование пейзажа с натуры.</a:t>
            </a:r>
            <a:endParaRPr b="1">
              <a:solidFill>
                <a:schemeClr val="dk1"/>
              </a:solidFill>
            </a:endParaRPr>
          </a:p>
        </p:txBody>
      </p:sp>
      <p:pic>
        <p:nvPicPr>
          <p:cNvPr id="452" name="Google Shape;452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5300" y="1515925"/>
            <a:ext cx="1954786" cy="3475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53511" y="1515925"/>
            <a:ext cx="1954786" cy="3475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51721" y="1515925"/>
            <a:ext cx="1954786" cy="3475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5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>
                <a:solidFill>
                  <a:srgbClr val="980000"/>
                </a:solidFill>
              </a:rPr>
              <a:t>Наши будни)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0" name="Google Shape;460;p58"/>
          <p:cNvSpPr txBox="1"/>
          <p:nvPr>
            <p:ph idx="1" type="body"/>
          </p:nvPr>
        </p:nvSpPr>
        <p:spPr>
          <a:xfrm>
            <a:off x="311700" y="972000"/>
            <a:ext cx="8520600" cy="68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ru" sz="1700">
                <a:solidFill>
                  <a:schemeClr val="dk1"/>
                </a:solidFill>
              </a:rPr>
              <a:t>Первый открытый Вознесенский шахматный турнир с участием воспитанников Центра “Радуга”</a:t>
            </a:r>
            <a:endParaRPr b="1" sz="1700">
              <a:solidFill>
                <a:schemeClr val="dk1"/>
              </a:solidFill>
            </a:endParaRPr>
          </a:p>
        </p:txBody>
      </p:sp>
      <p:pic>
        <p:nvPicPr>
          <p:cNvPr id="461" name="Google Shape;461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806900"/>
            <a:ext cx="4797288" cy="318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02088" y="1806900"/>
            <a:ext cx="3889512" cy="2581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5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>
                <a:solidFill>
                  <a:srgbClr val="980000"/>
                </a:solidFill>
              </a:rPr>
              <a:t>Наши будни)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8" name="Google Shape;468;p59"/>
          <p:cNvSpPr txBox="1"/>
          <p:nvPr>
            <p:ph idx="1" type="body"/>
          </p:nvPr>
        </p:nvSpPr>
        <p:spPr>
          <a:xfrm>
            <a:off x="311700" y="8918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ru" sz="1400">
                <a:solidFill>
                  <a:schemeClr val="dk1"/>
                </a:solidFill>
              </a:rPr>
              <a:t>Воспитанники “Радуги” участвуют в XXII Большом Волжском Крестном ходе и помогают в качестве волонтеров в организации встречи Крестного хода в г. Кимры и г. Калязин.</a:t>
            </a:r>
            <a:endParaRPr b="1" sz="1400">
              <a:solidFill>
                <a:schemeClr val="dk1"/>
              </a:solidFill>
            </a:endParaRPr>
          </a:p>
        </p:txBody>
      </p:sp>
      <p:pic>
        <p:nvPicPr>
          <p:cNvPr id="469" name="Google Shape;469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0600" y="1679075"/>
            <a:ext cx="4189756" cy="235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750" y="1616900"/>
            <a:ext cx="2639472" cy="175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17905" y="3211075"/>
            <a:ext cx="2639472" cy="1751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6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>
                <a:solidFill>
                  <a:srgbClr val="980000"/>
                </a:solidFill>
              </a:rPr>
              <a:t>Наши будни)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7" name="Google Shape;477;p60"/>
          <p:cNvSpPr txBox="1"/>
          <p:nvPr>
            <p:ph idx="1" type="body"/>
          </p:nvPr>
        </p:nvSpPr>
        <p:spPr>
          <a:xfrm>
            <a:off x="311700" y="1017725"/>
            <a:ext cx="8520600" cy="83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ru" sz="1400">
                <a:solidFill>
                  <a:srgbClr val="000000"/>
                </a:solidFill>
              </a:rPr>
              <a:t>Открытие Летнего кинотеатра на площади у храма Вознесения Господня. Воспитанники “Радуги” и жители г. Кимры имеют возможность посещать киносеансы каждую субботу в течение августа-сентября.</a:t>
            </a:r>
            <a:endParaRPr b="1" sz="1400">
              <a:solidFill>
                <a:srgbClr val="000000"/>
              </a:solidFill>
            </a:endParaRPr>
          </a:p>
        </p:txBody>
      </p:sp>
      <p:pic>
        <p:nvPicPr>
          <p:cNvPr id="478" name="Google Shape;478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4800" y="1962825"/>
            <a:ext cx="2988175" cy="298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06425" y="1850525"/>
            <a:ext cx="2988175" cy="2988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6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>
                <a:solidFill>
                  <a:srgbClr val="980000"/>
                </a:solidFill>
              </a:rPr>
              <a:t>Наши будни)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5" name="Google Shape;485;p61"/>
          <p:cNvSpPr txBox="1"/>
          <p:nvPr>
            <p:ph idx="1" type="body"/>
          </p:nvPr>
        </p:nvSpPr>
        <p:spPr>
          <a:xfrm>
            <a:off x="311700" y="921875"/>
            <a:ext cx="8520600" cy="52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ru" sz="1200">
                <a:solidFill>
                  <a:schemeClr val="dk1"/>
                </a:solidFill>
              </a:rPr>
              <a:t>Воспитанники Центра “Радуга” посетили XXI Межрегиональный открытый фестиваль православного, патриотического и народного творчества “За родником - Белый храм” в Малое Василево.</a:t>
            </a:r>
            <a:endParaRPr b="1" sz="1200">
              <a:solidFill>
                <a:schemeClr val="dk1"/>
              </a:solidFill>
            </a:endParaRPr>
          </a:p>
        </p:txBody>
      </p:sp>
      <p:pic>
        <p:nvPicPr>
          <p:cNvPr id="486" name="Google Shape;486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2675" y="1534025"/>
            <a:ext cx="4675804" cy="3105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600">
                <a:solidFill>
                  <a:srgbClr val="990000"/>
                </a:solidFill>
              </a:rPr>
              <a:t>Результаты деятельности Центра помощи наркозависимым "Радуга" за 2021 год</a:t>
            </a:r>
            <a:endParaRPr b="1" sz="1600">
              <a:solidFill>
                <a:srgbClr val="99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990000"/>
              </a:solidFill>
            </a:endParaRPr>
          </a:p>
        </p:txBody>
      </p:sp>
      <p:sp>
        <p:nvSpPr>
          <p:cNvPr id="97" name="Google Shape;97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200">
                <a:solidFill>
                  <a:schemeClr val="dk1"/>
                </a:solidFill>
              </a:rPr>
              <a:t>Вступили в Программу: </a:t>
            </a:r>
            <a:r>
              <a:rPr lang="ru" sz="1200">
                <a:solidFill>
                  <a:schemeClr val="dk1"/>
                </a:solidFill>
              </a:rPr>
              <a:t>72 человека.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200">
                <a:solidFill>
                  <a:schemeClr val="dk1"/>
                </a:solidFill>
              </a:rPr>
              <a:t>Успешно закончили Программу реабилитации к концу года: </a:t>
            </a:r>
            <a:r>
              <a:rPr lang="ru" sz="1200">
                <a:solidFill>
                  <a:schemeClr val="dk1"/>
                </a:solidFill>
              </a:rPr>
              <a:t>7 человек.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200">
                <a:solidFill>
                  <a:schemeClr val="dk1"/>
                </a:solidFill>
              </a:rPr>
              <a:t>Покинули Программу на ранних этапах: </a:t>
            </a:r>
            <a:r>
              <a:rPr lang="ru" sz="1200">
                <a:solidFill>
                  <a:schemeClr val="dk1"/>
                </a:solidFill>
              </a:rPr>
              <a:t>30 человек.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98" name="Google Shape;98;p17"/>
          <p:cNvPicPr preferRelativeResize="0"/>
          <p:nvPr/>
        </p:nvPicPr>
        <p:blipFill rotWithShape="1">
          <a:blip r:embed="rId3">
            <a:alphaModFix/>
          </a:blip>
          <a:srcRect b="6687" l="0" r="0" t="6687"/>
          <a:stretch/>
        </p:blipFill>
        <p:spPr>
          <a:xfrm>
            <a:off x="2356175" y="2205800"/>
            <a:ext cx="4812652" cy="27672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6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>
                <a:solidFill>
                  <a:srgbClr val="980000"/>
                </a:solidFill>
              </a:rPr>
              <a:t>Наши будни)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2" name="Google Shape;492;p62"/>
          <p:cNvSpPr txBox="1"/>
          <p:nvPr>
            <p:ph idx="1" type="body"/>
          </p:nvPr>
        </p:nvSpPr>
        <p:spPr>
          <a:xfrm>
            <a:off x="311700" y="972000"/>
            <a:ext cx="8520600" cy="39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ru">
                <a:solidFill>
                  <a:schemeClr val="dk1"/>
                </a:solidFill>
              </a:rPr>
              <a:t>День Победы!</a:t>
            </a:r>
            <a:endParaRPr b="1">
              <a:solidFill>
                <a:schemeClr val="dk1"/>
              </a:solidFill>
            </a:endParaRPr>
          </a:p>
        </p:txBody>
      </p:sp>
      <p:pic>
        <p:nvPicPr>
          <p:cNvPr id="493" name="Google Shape;493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15400" y="2426375"/>
            <a:ext cx="3892367" cy="258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15900"/>
            <a:ext cx="4810598" cy="3194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54850" y="656775"/>
            <a:ext cx="3080673" cy="2155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6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>
                <a:solidFill>
                  <a:srgbClr val="980000"/>
                </a:solidFill>
              </a:rPr>
              <a:t>Наши будни)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1" name="Google Shape;501;p63"/>
          <p:cNvSpPr txBox="1"/>
          <p:nvPr>
            <p:ph idx="1" type="body"/>
          </p:nvPr>
        </p:nvSpPr>
        <p:spPr>
          <a:xfrm>
            <a:off x="311700" y="1017725"/>
            <a:ext cx="8520600" cy="38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ru" sz="1600">
                <a:solidFill>
                  <a:schemeClr val="dk1"/>
                </a:solidFill>
              </a:rPr>
              <a:t>Психологические тренинги с терапевтами “Радуги”</a:t>
            </a:r>
            <a:endParaRPr b="1" sz="1600">
              <a:solidFill>
                <a:schemeClr val="dk1"/>
              </a:solidFill>
            </a:endParaRPr>
          </a:p>
        </p:txBody>
      </p:sp>
      <p:pic>
        <p:nvPicPr>
          <p:cNvPr id="502" name="Google Shape;502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2575" y="1581800"/>
            <a:ext cx="3868152" cy="2899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43125" y="1551725"/>
            <a:ext cx="2705443" cy="2027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82075" y="2827425"/>
            <a:ext cx="3060623" cy="2085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6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2700">
                <a:solidFill>
                  <a:srgbClr val="980000"/>
                </a:solidFill>
              </a:rPr>
              <a:t>Моменты нашей жизни)))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0" name="Google Shape;510;p6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ru" sz="1600">
                <a:solidFill>
                  <a:srgbClr val="000000"/>
                </a:solidFill>
              </a:rPr>
              <a:t>Квасим капусту всем Сообществом!</a:t>
            </a:r>
            <a:endParaRPr b="1" sz="1600">
              <a:solidFill>
                <a:srgbClr val="000000"/>
              </a:solidFill>
            </a:endParaRPr>
          </a:p>
        </p:txBody>
      </p:sp>
      <p:pic>
        <p:nvPicPr>
          <p:cNvPr id="511" name="Google Shape;511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2875" y="832200"/>
            <a:ext cx="2927700" cy="239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0975" y="1804750"/>
            <a:ext cx="4191024" cy="3004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45775" y="2907650"/>
            <a:ext cx="2486524" cy="2015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6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2700">
                <a:solidFill>
                  <a:srgbClr val="980000"/>
                </a:solidFill>
              </a:rPr>
              <a:t>Моменты нашей жизни)))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9" name="Google Shape;519;p65"/>
          <p:cNvSpPr txBox="1"/>
          <p:nvPr>
            <p:ph idx="1" type="body"/>
          </p:nvPr>
        </p:nvSpPr>
        <p:spPr>
          <a:xfrm>
            <a:off x="311700" y="11524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ru" sz="1300">
                <a:solidFill>
                  <a:srgbClr val="000000"/>
                </a:solidFill>
              </a:rPr>
              <a:t>Воспитанники “Радуги” посетили Центр культуры и досуга “Современник”, где посмотрели постановку Экспериментального театра “Твоя Сцена” по пьесе итальянского драматурга Дарио Фо.</a:t>
            </a:r>
            <a:endParaRPr b="1" sz="1300">
              <a:solidFill>
                <a:srgbClr val="000000"/>
              </a:solidFill>
            </a:endParaRPr>
          </a:p>
        </p:txBody>
      </p:sp>
      <p:pic>
        <p:nvPicPr>
          <p:cNvPr id="520" name="Google Shape;520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877575"/>
            <a:ext cx="4690808" cy="3113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95608" y="1789750"/>
            <a:ext cx="3995992" cy="2652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95125" y="3591703"/>
            <a:ext cx="2190924" cy="1454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6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2700">
                <a:solidFill>
                  <a:srgbClr val="980000"/>
                </a:solidFill>
              </a:rPr>
              <a:t>Моменты нашей жизни)))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8" name="Google Shape;528;p66"/>
          <p:cNvSpPr txBox="1"/>
          <p:nvPr>
            <p:ph idx="1" type="body"/>
          </p:nvPr>
        </p:nvSpPr>
        <p:spPr>
          <a:xfrm>
            <a:off x="311700" y="947250"/>
            <a:ext cx="5027100" cy="63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ru" sz="1100">
                <a:solidFill>
                  <a:srgbClr val="000000"/>
                </a:solidFill>
              </a:rPr>
              <a:t>В гостях у “Радуги” побывала делегация из подмосковного реабилитационного Центра “Воскресенье”. Руководители Центра Р.И. Прищенко и А.И. Хамзин провели для наших ребят мастер-класс по изготовлению резных свечей!</a:t>
            </a:r>
            <a:endParaRPr b="1" sz="1100">
              <a:solidFill>
                <a:srgbClr val="000000"/>
              </a:solidFill>
            </a:endParaRPr>
          </a:p>
        </p:txBody>
      </p:sp>
      <p:pic>
        <p:nvPicPr>
          <p:cNvPr id="529" name="Google Shape;529;p66"/>
          <p:cNvPicPr preferRelativeResize="0"/>
          <p:nvPr/>
        </p:nvPicPr>
        <p:blipFill rotWithShape="1">
          <a:blip r:embed="rId3">
            <a:alphaModFix/>
          </a:blip>
          <a:srcRect b="8431" l="0" r="0" t="8422"/>
          <a:stretch/>
        </p:blipFill>
        <p:spPr>
          <a:xfrm>
            <a:off x="614700" y="1974575"/>
            <a:ext cx="4128824" cy="2574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66"/>
          <p:cNvPicPr preferRelativeResize="0"/>
          <p:nvPr/>
        </p:nvPicPr>
        <p:blipFill rotWithShape="1">
          <a:blip r:embed="rId4">
            <a:alphaModFix/>
          </a:blip>
          <a:srcRect b="19430" l="0" r="0" t="19430"/>
          <a:stretch/>
        </p:blipFill>
        <p:spPr>
          <a:xfrm>
            <a:off x="5396175" y="656775"/>
            <a:ext cx="2705100" cy="2203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66"/>
          <p:cNvPicPr preferRelativeResize="0"/>
          <p:nvPr/>
        </p:nvPicPr>
        <p:blipFill rotWithShape="1">
          <a:blip r:embed="rId5">
            <a:alphaModFix/>
          </a:blip>
          <a:srcRect b="21860" l="0" r="0" t="21855"/>
          <a:stretch/>
        </p:blipFill>
        <p:spPr>
          <a:xfrm>
            <a:off x="5429964" y="2982875"/>
            <a:ext cx="2637534" cy="1978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6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2700">
                <a:solidFill>
                  <a:srgbClr val="980000"/>
                </a:solidFill>
              </a:rPr>
              <a:t>Моменты нашей жизни)))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7" name="Google Shape;537;p67"/>
          <p:cNvSpPr txBox="1"/>
          <p:nvPr>
            <p:ph idx="1" type="body"/>
          </p:nvPr>
        </p:nvSpPr>
        <p:spPr>
          <a:xfrm>
            <a:off x="311700" y="1152475"/>
            <a:ext cx="8520600" cy="47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ru">
                <a:solidFill>
                  <a:srgbClr val="000000"/>
                </a:solidFill>
              </a:rPr>
              <a:t>Занятия спортом на свежем воздухе!</a:t>
            </a:r>
            <a:endParaRPr b="1">
              <a:solidFill>
                <a:srgbClr val="000000"/>
              </a:solidFill>
            </a:endParaRPr>
          </a:p>
        </p:txBody>
      </p:sp>
      <p:pic>
        <p:nvPicPr>
          <p:cNvPr id="538" name="Google Shape;538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782175"/>
            <a:ext cx="4278568" cy="3208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83368" y="1782175"/>
            <a:ext cx="4278568" cy="3208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6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2700">
                <a:solidFill>
                  <a:srgbClr val="980000"/>
                </a:solidFill>
              </a:rPr>
              <a:t>Наши будни</a:t>
            </a:r>
            <a:r>
              <a:rPr b="1" lang="ru" sz="2700">
                <a:solidFill>
                  <a:srgbClr val="980000"/>
                </a:solidFill>
              </a:rPr>
              <a:t>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5" name="Google Shape;545;p68"/>
          <p:cNvSpPr txBox="1"/>
          <p:nvPr>
            <p:ph idx="1" type="body"/>
          </p:nvPr>
        </p:nvSpPr>
        <p:spPr>
          <a:xfrm>
            <a:off x="370250" y="937750"/>
            <a:ext cx="4260300" cy="137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ru">
                <a:solidFill>
                  <a:schemeClr val="dk1"/>
                </a:solidFill>
              </a:rPr>
              <a:t>Занятия хоровым пением под руководством регента храма Вознесения Господня Инны Валентиновны Самойловой</a:t>
            </a:r>
            <a:endParaRPr b="1" sz="1600">
              <a:solidFill>
                <a:schemeClr val="dk1"/>
              </a:solidFill>
            </a:endParaRPr>
          </a:p>
        </p:txBody>
      </p:sp>
      <p:pic>
        <p:nvPicPr>
          <p:cNvPr id="546" name="Google Shape;546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3150" y="730950"/>
            <a:ext cx="2865726" cy="360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60225" y="2313250"/>
            <a:ext cx="2525450" cy="2525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69"/>
          <p:cNvSpPr txBox="1"/>
          <p:nvPr>
            <p:ph idx="1" type="body"/>
          </p:nvPr>
        </p:nvSpPr>
        <p:spPr>
          <a:xfrm>
            <a:off x="371850" y="675181"/>
            <a:ext cx="8520600" cy="248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ru">
                <a:solidFill>
                  <a:schemeClr val="dk1"/>
                </a:solidFill>
              </a:rPr>
              <a:t>Терапевтическая игра “Сила выбора” при поддержке Синодального отдела РПЦ по борьбе с наркоманией.</a:t>
            </a:r>
            <a:endParaRPr b="1">
              <a:solidFill>
                <a:schemeClr val="dk1"/>
              </a:solidFill>
            </a:endParaRPr>
          </a:p>
        </p:txBody>
      </p:sp>
      <p:pic>
        <p:nvPicPr>
          <p:cNvPr id="553" name="Google Shape;553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3150" y="1662750"/>
            <a:ext cx="2625280" cy="197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57200" y="1734588"/>
            <a:ext cx="2229601" cy="1899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p6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35575" y="1544050"/>
            <a:ext cx="2723675" cy="32886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980000"/>
                </a:solidFill>
              </a:rPr>
              <a:t>Работа с родственниками зависимых лиц</a:t>
            </a:r>
            <a:endParaRPr>
              <a:solidFill>
                <a:srgbClr val="980000"/>
              </a:solidFill>
            </a:endParaRPr>
          </a:p>
        </p:txBody>
      </p:sp>
      <p:sp>
        <p:nvSpPr>
          <p:cNvPr id="104" name="Google Shape;104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100">
                <a:solidFill>
                  <a:schemeClr val="dk1"/>
                </a:solidFill>
              </a:rPr>
              <a:t>Количество родственников, получивших поддержку специалистов Центра</a:t>
            </a:r>
            <a:r>
              <a:rPr lang="ru" sz="1100">
                <a:solidFill>
                  <a:schemeClr val="dk1"/>
                </a:solidFill>
              </a:rPr>
              <a:t>: 180 человек.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chemeClr val="dk1"/>
                </a:solidFill>
              </a:rPr>
              <a:t>В условиях пандемии, вызванной коронавирусной инфекцией, встречи и занятия с родственниками участников Программы частично проводились в онлайн формате, в виде конференций и видеоконсультаций, в остальных случаях родственники приезжали в Центр.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100">
                <a:solidFill>
                  <a:schemeClr val="dk1"/>
                </a:solidFill>
              </a:rPr>
              <a:t>Итого</a:t>
            </a:r>
            <a:r>
              <a:rPr lang="ru" sz="1100">
                <a:solidFill>
                  <a:schemeClr val="dk1"/>
                </a:solidFill>
              </a:rPr>
              <a:t>: психологи Центра организовали 12 групповых видео-занятий в рамках "Родительского дня" (по 1 в месяц), провели индивидуальные  консультации по телефону (1-2 консультации в день) и 14 терапевтических видеоконсультаций по запросу.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05" name="Google Shape;105;p18"/>
          <p:cNvPicPr preferRelativeResize="0"/>
          <p:nvPr/>
        </p:nvPicPr>
        <p:blipFill rotWithShape="1">
          <a:blip r:embed="rId3">
            <a:alphaModFix/>
          </a:blip>
          <a:srcRect b="0" l="15551" r="15544" t="0"/>
          <a:stretch/>
        </p:blipFill>
        <p:spPr>
          <a:xfrm>
            <a:off x="3504200" y="2515050"/>
            <a:ext cx="2135602" cy="2322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8"/>
          <p:cNvPicPr preferRelativeResize="0"/>
          <p:nvPr/>
        </p:nvPicPr>
        <p:blipFill rotWithShape="1">
          <a:blip r:embed="rId4">
            <a:alphaModFix/>
          </a:blip>
          <a:srcRect b="6513" l="0" r="0" t="6522"/>
          <a:stretch/>
        </p:blipFill>
        <p:spPr>
          <a:xfrm>
            <a:off x="5802650" y="2536388"/>
            <a:ext cx="3160871" cy="2062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8"/>
          <p:cNvPicPr preferRelativeResize="0"/>
          <p:nvPr/>
        </p:nvPicPr>
        <p:blipFill rotWithShape="1">
          <a:blip r:embed="rId5">
            <a:alphaModFix/>
          </a:blip>
          <a:srcRect b="5728" l="0" r="0" t="5728"/>
          <a:stretch/>
        </p:blipFill>
        <p:spPr>
          <a:xfrm>
            <a:off x="197975" y="2532750"/>
            <a:ext cx="3160872" cy="20990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rgbClr val="980000"/>
                </a:solidFill>
              </a:rPr>
              <a:t>Т</a:t>
            </a:r>
            <a:r>
              <a:rPr b="1" lang="ru" sz="2400">
                <a:solidFill>
                  <a:srgbClr val="980000"/>
                </a:solidFill>
              </a:rPr>
              <a:t>ерапевтическая работа с участниками Программы</a:t>
            </a:r>
            <a:endParaRPr b="1" sz="2400"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  <p:sp>
        <p:nvSpPr>
          <p:cNvPr id="113" name="Google Shape;113;p19"/>
          <p:cNvSpPr txBox="1"/>
          <p:nvPr>
            <p:ph idx="1" type="body"/>
          </p:nvPr>
        </p:nvSpPr>
        <p:spPr>
          <a:xfrm>
            <a:off x="311700" y="1152475"/>
            <a:ext cx="8520600" cy="129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ru" sz="1100">
                <a:solidFill>
                  <a:srgbClr val="FF0000"/>
                </a:solidFill>
              </a:rPr>
              <a:t>Групповые занятия</a:t>
            </a:r>
            <a:r>
              <a:rPr b="1" lang="ru" sz="1100">
                <a:solidFill>
                  <a:srgbClr val="FF0000"/>
                </a:solidFill>
              </a:rPr>
              <a:t>:</a:t>
            </a:r>
            <a:endParaRPr b="1" sz="11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chemeClr val="dk1"/>
                </a:solidFill>
              </a:rPr>
              <a:t>1. "Дневнички чувств" - 50 занятий;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chemeClr val="dk1"/>
                </a:solidFill>
              </a:rPr>
              <a:t>2. "Проводник самопознания" ‐ 70 занятий;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chemeClr val="dk1"/>
                </a:solidFill>
              </a:rPr>
              <a:t>3. "Рецидивы и срывы" - 30 занятий;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chemeClr val="dk1"/>
                </a:solidFill>
              </a:rPr>
              <a:t>4. "Группы поддержки" - 100 занятий;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chemeClr val="dk1"/>
                </a:solidFill>
              </a:rPr>
              <a:t>5. "Группы эмоций" - 50 занятий;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14" name="Google Shape;114;p19"/>
          <p:cNvPicPr preferRelativeResize="0"/>
          <p:nvPr/>
        </p:nvPicPr>
        <p:blipFill rotWithShape="1">
          <a:blip r:embed="rId3">
            <a:alphaModFix/>
          </a:blip>
          <a:srcRect b="0" l="6024" r="6024" t="0"/>
          <a:stretch/>
        </p:blipFill>
        <p:spPr>
          <a:xfrm>
            <a:off x="431125" y="2446375"/>
            <a:ext cx="2697076" cy="203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9"/>
          <p:cNvPicPr preferRelativeResize="0"/>
          <p:nvPr/>
        </p:nvPicPr>
        <p:blipFill rotWithShape="1">
          <a:blip r:embed="rId4">
            <a:alphaModFix/>
          </a:blip>
          <a:srcRect b="1923" l="0" r="0" t="1923"/>
          <a:stretch/>
        </p:blipFill>
        <p:spPr>
          <a:xfrm>
            <a:off x="3410950" y="1298475"/>
            <a:ext cx="2835452" cy="180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9"/>
          <p:cNvPicPr preferRelativeResize="0"/>
          <p:nvPr/>
        </p:nvPicPr>
        <p:blipFill rotWithShape="1">
          <a:blip r:embed="rId5">
            <a:alphaModFix/>
          </a:blip>
          <a:srcRect b="0" l="19" r="29" t="0"/>
          <a:stretch/>
        </p:blipFill>
        <p:spPr>
          <a:xfrm>
            <a:off x="3269000" y="3250549"/>
            <a:ext cx="2606008" cy="1730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9"/>
          <p:cNvPicPr preferRelativeResize="0"/>
          <p:nvPr/>
        </p:nvPicPr>
        <p:blipFill rotWithShape="1">
          <a:blip r:embed="rId6">
            <a:alphaModFix/>
          </a:blip>
          <a:srcRect b="0" l="19" r="29" t="0"/>
          <a:stretch/>
        </p:blipFill>
        <p:spPr>
          <a:xfrm>
            <a:off x="6027409" y="3260549"/>
            <a:ext cx="2606008" cy="1730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9"/>
          <p:cNvPicPr preferRelativeResize="0"/>
          <p:nvPr/>
        </p:nvPicPr>
        <p:blipFill rotWithShape="1">
          <a:blip r:embed="rId7">
            <a:alphaModFix/>
          </a:blip>
          <a:srcRect b="0" l="19" r="29" t="0"/>
          <a:stretch/>
        </p:blipFill>
        <p:spPr>
          <a:xfrm>
            <a:off x="6529150" y="1385912"/>
            <a:ext cx="2268548" cy="15064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2400">
                <a:solidFill>
                  <a:srgbClr val="980000"/>
                </a:solidFill>
              </a:rPr>
              <a:t>Т</a:t>
            </a:r>
            <a:r>
              <a:rPr b="1" lang="ru" sz="2400">
                <a:solidFill>
                  <a:srgbClr val="980000"/>
                </a:solidFill>
              </a:rPr>
              <a:t>ерапевтическая работа с участниками Программы</a:t>
            </a:r>
            <a:endParaRPr b="1" sz="2400"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20"/>
          <p:cNvSpPr txBox="1"/>
          <p:nvPr>
            <p:ph idx="1" type="body"/>
          </p:nvPr>
        </p:nvSpPr>
        <p:spPr>
          <a:xfrm>
            <a:off x="311700" y="1152475"/>
            <a:ext cx="8520600" cy="162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500">
                <a:solidFill>
                  <a:srgbClr val="FF0000"/>
                </a:solidFill>
              </a:rPr>
              <a:t>Групповые занятия:</a:t>
            </a:r>
            <a:endParaRPr b="1" sz="15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chemeClr val="dk1"/>
                </a:solidFill>
              </a:rPr>
              <a:t>6. "Психологические тренинги" - 48 занятий;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chemeClr val="dk1"/>
                </a:solidFill>
              </a:rPr>
              <a:t>7. "ДКФ" (просмотр и обсуждение дискуссионного фильма) - 20 занятий;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chemeClr val="dk1"/>
                </a:solidFill>
              </a:rPr>
              <a:t>8. "Утреннее собрание" (занятие по коррекции поведения) - 302 занятия;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chemeClr val="dk1"/>
                </a:solidFill>
              </a:rPr>
              <a:t>9. Час "Культуролога" ‐ 65 занятий;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chemeClr val="dk1"/>
                </a:solidFill>
              </a:rPr>
              <a:t>10. "Семинары для новичков" - 48 занятий.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</p:txBody>
      </p:sp>
      <p:pic>
        <p:nvPicPr>
          <p:cNvPr id="125" name="Google Shape;125;p20"/>
          <p:cNvPicPr preferRelativeResize="0"/>
          <p:nvPr/>
        </p:nvPicPr>
        <p:blipFill rotWithShape="1">
          <a:blip r:embed="rId3">
            <a:alphaModFix/>
          </a:blip>
          <a:srcRect b="1802" l="0" r="0" t="1812"/>
          <a:stretch/>
        </p:blipFill>
        <p:spPr>
          <a:xfrm>
            <a:off x="152400" y="2912025"/>
            <a:ext cx="2845476" cy="1820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0"/>
          <p:cNvPicPr preferRelativeResize="0"/>
          <p:nvPr/>
        </p:nvPicPr>
        <p:blipFill rotWithShape="1">
          <a:blip r:embed="rId4">
            <a:alphaModFix/>
          </a:blip>
          <a:srcRect b="1802" l="0" r="0" t="1812"/>
          <a:stretch/>
        </p:blipFill>
        <p:spPr>
          <a:xfrm>
            <a:off x="3080075" y="2912025"/>
            <a:ext cx="2845476" cy="1820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0"/>
          <p:cNvPicPr preferRelativeResize="0"/>
          <p:nvPr/>
        </p:nvPicPr>
        <p:blipFill rotWithShape="1">
          <a:blip r:embed="rId5">
            <a:alphaModFix/>
          </a:blip>
          <a:srcRect b="5728" l="0" r="0" t="5728"/>
          <a:stretch/>
        </p:blipFill>
        <p:spPr>
          <a:xfrm>
            <a:off x="6077951" y="2929675"/>
            <a:ext cx="2913648" cy="1934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0"/>
          <p:cNvPicPr preferRelativeResize="0"/>
          <p:nvPr/>
        </p:nvPicPr>
        <p:blipFill rotWithShape="1">
          <a:blip r:embed="rId6">
            <a:alphaModFix/>
          </a:blip>
          <a:srcRect b="8361" l="0" r="0" t="8361"/>
          <a:stretch/>
        </p:blipFill>
        <p:spPr>
          <a:xfrm>
            <a:off x="5434275" y="1017725"/>
            <a:ext cx="3181727" cy="1759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2400">
                <a:solidFill>
                  <a:srgbClr val="980000"/>
                </a:solidFill>
              </a:rPr>
              <a:t>Терапевтическая работа с участниками Программы</a:t>
            </a:r>
            <a:endParaRPr b="1" sz="2400"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21"/>
          <p:cNvSpPr txBox="1"/>
          <p:nvPr>
            <p:ph idx="1" type="body"/>
          </p:nvPr>
        </p:nvSpPr>
        <p:spPr>
          <a:xfrm>
            <a:off x="311700" y="1152475"/>
            <a:ext cx="4651200" cy="189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600">
                <a:solidFill>
                  <a:srgbClr val="FF0000"/>
                </a:solidFill>
              </a:rPr>
              <a:t>Групповые занятия:</a:t>
            </a:r>
            <a:endParaRPr b="1" sz="16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chemeClr val="dk1"/>
                </a:solidFill>
              </a:rPr>
              <a:t>11. Группа "Общество трезвости" - 35 занятий;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chemeClr val="dk1"/>
                </a:solidFill>
              </a:rPr>
              <a:t>12. "Плановое собрание" - 60 занятий;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chemeClr val="dk1"/>
                </a:solidFill>
              </a:rPr>
              <a:t>13. "Арт-терапия" - 40 занятий;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chemeClr val="dk1"/>
                </a:solidFill>
              </a:rPr>
              <a:t>14. "Духовные беседы" с настоятелем храма Вознесения Господня протоиереем Андреем Лазаревым - 52 беседы.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</p:txBody>
      </p:sp>
      <p:pic>
        <p:nvPicPr>
          <p:cNvPr id="135" name="Google Shape;135;p21"/>
          <p:cNvPicPr preferRelativeResize="0"/>
          <p:nvPr/>
        </p:nvPicPr>
        <p:blipFill rotWithShape="1">
          <a:blip r:embed="rId3">
            <a:alphaModFix/>
          </a:blip>
          <a:srcRect b="5650" l="0" r="0" t="5650"/>
          <a:stretch/>
        </p:blipFill>
        <p:spPr>
          <a:xfrm>
            <a:off x="2977825" y="3115225"/>
            <a:ext cx="3086100" cy="181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48275" y="3127738"/>
            <a:ext cx="2699597" cy="1792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1"/>
          <p:cNvPicPr preferRelativeResize="0"/>
          <p:nvPr/>
        </p:nvPicPr>
        <p:blipFill rotWithShape="1">
          <a:blip r:embed="rId5">
            <a:alphaModFix/>
          </a:blip>
          <a:srcRect b="5728" l="0" r="0" t="5728"/>
          <a:stretch/>
        </p:blipFill>
        <p:spPr>
          <a:xfrm>
            <a:off x="5115300" y="1170125"/>
            <a:ext cx="2699596" cy="1792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1"/>
          <p:cNvPicPr preferRelativeResize="0"/>
          <p:nvPr/>
        </p:nvPicPr>
        <p:blipFill rotWithShape="1">
          <a:blip r:embed="rId6">
            <a:alphaModFix/>
          </a:blip>
          <a:srcRect b="16800" l="0" r="0" t="16793"/>
          <a:stretch/>
        </p:blipFill>
        <p:spPr>
          <a:xfrm>
            <a:off x="313900" y="3273850"/>
            <a:ext cx="2479585" cy="164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